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나눔바른고딕" panose="020B0603020101020101" pitchFamily="50" charset="-127"/>
      <p:regular r:id="rId23"/>
      <p:bold r:id="rId24"/>
    </p:embeddedFont>
    <p:embeddedFont>
      <p:font typeface="나눔바른고딕OTF Light" panose="02000303000000000000" pitchFamily="50" charset="-127"/>
      <p:regular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2120"/>
    <a:srgbClr val="1B1B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7500" autoAdjust="0"/>
  </p:normalViewPr>
  <p:slideViewPr>
    <p:cSldViewPr snapToGrid="0">
      <p:cViewPr varScale="1">
        <p:scale>
          <a:sx n="114" d="100"/>
          <a:sy n="114" d="100"/>
        </p:scale>
        <p:origin x="72" y="5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119" d="100"/>
          <a:sy n="119" d="100"/>
        </p:scale>
        <p:origin x="1448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dirty="0"/>
              <a:t>마스터 텍스트 스타일을 편집하려면 클릭</a:t>
            </a:r>
          </a:p>
          <a:p>
            <a:pPr lvl="1"/>
            <a:r>
              <a:rPr lang="ko-KR" altLang="en-US" dirty="0"/>
              <a:t>두 번째 수준</a:t>
            </a:r>
          </a:p>
          <a:p>
            <a:pPr lvl="2"/>
            <a:r>
              <a:rPr lang="ko-KR" altLang="en-US" dirty="0"/>
              <a:t>세 번째 수준</a:t>
            </a:r>
          </a:p>
          <a:p>
            <a:pPr lvl="3"/>
            <a:r>
              <a:rPr lang="ko-KR" altLang="en-US" dirty="0"/>
              <a:t>네 번째 수준</a:t>
            </a:r>
          </a:p>
          <a:p>
            <a:pPr lvl="4"/>
            <a:r>
              <a:rPr lang="ko-KR" altLang="en-US" dirty="0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16520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생각 더하기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삭제해도 삭제한 게 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아니에요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!)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7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환경의 특성으로 인해 타인에게 피해를 줄 수 있음을 이해하기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70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공간을 통해 우리의 일상을 매일매일 기록하기도 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최근에는 영상을 통해 공유하는 경우도 많아졌습니다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이러한 기록들을 통해 잘못된 정보를 올린 것이나 장난삼아 친구를 몰래 찍어 올린 것이 오랜 기간 남을 수 있고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시공간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을 넘어 전달될 수 있습니다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올린 글을 지우면 되지 않겠냐고 하지만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 지워도 그것을 본 사람들의 기억은 지울 수 없고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누군가가 기록을 했다가 후에 익명성을 이용하여 해당 내용을 유포할 수도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 의사와 상관없는 디지털 공간의 전파성과 지속성에 대해 생각해보아야 합니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또한 이러한 속성 때문에 뜬소문이 유포되거나 동의 없는 사진이 공유된 경우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계속해서 고통을 당할 수 있다는 점도 생각해야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장난이라고 생각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것도 타인에게는 한 번의 피해로 끝나지 않고</a:t>
            </a:r>
            <a:r>
              <a:rPr lang="en-US" altLang="ko-KR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오랫동안 계속되는 영원한 고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통을 안겨줄 수 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다는 것을 반드시 이해하도록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32733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 마무리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남긴 디지털 발자국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발자국의 개념을 이해하고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미디어에 어떤 기록을 남겨야 할지 메모지에 적어봅니다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발자국이란 온라인상의 흔적을 의미하는 말입니다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우리는 모두 디지털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발자국을 남기며 살아가고 있습니다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사람들은 수많은 정보가 만들어지고 사라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 인터넷 세상에서 내가 내 정보를 삭제하거나 통제할 수 있을 것이라 생각하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지만 내가 확인할 수 없는 방식으로 나의 인터넷 생활 정보들이 온라인상에 남아있기도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최근에는 과거의 온라인 활동 경험과 기록이 현재의 나의 모든 생활에 영향을 미친다는 ‘디지털 평판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관리’라는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개념이 등장하기도 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발자국과 디지털 평판 관리가 무엇인지 생각해보고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 의사와 상관없는 인터넷 공간의 지속성과 전파성에 대해 생각해보아야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언제나 타인을 존중하는 태도로 디지털 미디어를 이용해야 한다는 것을 기억하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우리는 어떤 것을 기록으로 남기고 있는지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397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80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80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학습목표</a:t>
            </a:r>
            <a:r>
              <a:rPr lang="en-US" altLang="ko-KR" sz="180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미디어의 특성을 이해할 수 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71450" marR="0" indent="-17145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2.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미디어의 특성으로 인해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세계에서는 타인에게 상처를 주기 쉽다는 것을 이해할 수 있다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5344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67720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buFontTx/>
              <a:buNone/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수업열기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미디어란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 환경에 대한 수업에 들어가기에 앞서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미디어에 대해 알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아보기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학생들에게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디지털 미디어의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종류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특징에 대해 질문하고 자유롭게 대답하도록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미디어란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일반적으로 학생들이 알고 있는 전자 매체를 의미하는 것으로 휴대폰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패드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인터넷 등을 예로 들어 설명할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각자의 디지털 활동 경험을 돌아보며 디지털 미디어의 특징에는 어떤 것들이 있는지 생각해봅니다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57416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익명성이 무엇인가요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미디어의 특성 중 익명성에 대해 알아보기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익명성이란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행위를 한 사람이 누구인지 드러나지 않는 특성을 의미합니다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우리는 인터넷에서 내 이름이 아닌 아이디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닉네임으로 활동하거나 아이디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닉네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임이 표시되지 않은 채로 활동할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미디어를 이용할 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다른 </a:t>
            </a:r>
            <a:r>
              <a:rPr lang="ko-KR" altLang="en-US" sz="1050" u="none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사람이 나의 실체</a:t>
            </a:r>
            <a:r>
              <a:rPr lang="en-US" altLang="ko-KR" sz="1050" u="none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u="none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이름</a:t>
            </a:r>
            <a:r>
              <a:rPr lang="en-US" altLang="ko-KR" sz="1050" u="none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나이</a:t>
            </a:r>
            <a:r>
              <a:rPr lang="en-US" altLang="ko-KR" sz="1050" u="none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사는 곳 등의 정보</a:t>
            </a:r>
            <a:r>
              <a:rPr lang="en-US" altLang="ko-KR" sz="1050" u="none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)</a:t>
            </a:r>
            <a:r>
              <a:rPr lang="ko-KR" altLang="en-US" sz="1050" u="none" kern="0" spc="-7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를 파악할 수 없다는 특성이 디</a:t>
            </a:r>
            <a:r>
              <a:rPr lang="ko-KR" altLang="en-US" sz="1050" u="none" kern="0" spc="-4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털 미디어의 익명성입니다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익명성을 바탕으로 디지털 환경에서는 나 자신이 다른 사람인 것처럼 꾸밀 수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도 있고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오프라인에서는 하지 않을 말이나 행위를 하게 되기도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4533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80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80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80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1(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익명성이 무엇인가요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익명성과 관련한 영상을 시청하고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익명성의 영향력을 알아보기 위한 활동입니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위 광고는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2005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인터넷 예절 캠페인으로 만들어졌으며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누리꾼들이 다양한 모습으로 악성 댓글을 다는 모습을 보여줍니다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온라인에서는 익명성이 있어서 여러 가지 모습으로 자신을 나타낼 수 있고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악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성 댓글이나 비하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/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비난하는 말을 하며 자신의 실제 얼굴은 드러내지 않을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세상 속 익명성이 가져오는 문제에는 어떤 것들이 있을지 이야기 나누어 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동시에 익명성이 있어야 여러 가지 의견을 자유롭게 말할 수 있는 경우도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익명성으로 인해 생길 수 있는 긍정적인 상황에는 어떤 것들이 있을지도 함께 자유롭게 이야기 나눕니다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ct val="1000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익명성 자체가 나쁜 것이 아니라 익명성을 이용해서 함부로 행동해도 된다고 생각하는 것이 문제라는 것을 이해하도록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영상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“천의 얼굴”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en-US" altLang="ko-KR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kobaco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2005) 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http://asq.kr/UXPr0OfmwVeZk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80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80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1]</a:t>
            </a:r>
            <a:endParaRPr lang="ko-KR" altLang="en-US" sz="180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00034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l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얼마나 멀리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얼마나 오래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미디어의 특성 중 전파성과 지속성에 대해 알아보기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과거에는 어떤 정보나 사실이 전달되는 데에 긴 시간이 걸리고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전달되지 않는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경우도 많았지만 디지털 네트워크로 연결된 현재에는 많은 정보가 국경을 넘어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서까지 빠르게 전달됩니다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온라인 공간의 전파성은 정보가 매우 빠르고 쉽게 많은 사람들에게 전파되는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속성을 의미합니다</a:t>
            </a:r>
            <a:r>
              <a:rPr lang="en-US" altLang="ko-KR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3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사람들은 빠르게 이야기가 전달되는 데에서 내 영향력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증명된다고 생각하며 즐거움을 느끼기도 하지만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전파성은 지속성과 연결되어 문제가 될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5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 번 게시된 온라인상의 정보는 해당 온라인 공간 외에 다른 곳으로 퍼져 나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가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때문에 영구 삭제가 매우 어렵습니다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그리고 여러 검색 기능들을 사용하면 과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거 정보들을 언제든지 찾아보기 쉽게 되어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“인터넷은 절대 망각하지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않</a:t>
            </a:r>
            <a:r>
              <a:rPr lang="ko-KR" altLang="en-US" sz="1050" u="none" kern="0" spc="-2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는다”는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말처럼 일단 온라인 공간에 올라간 정보는 쉽게 전파되어 내 손이 닿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지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않는 공간으로 전달되고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해당 정보를 삭제하거나 변경할 권리가 내게 없는 경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우도 많이 생깁니다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물론 인터넷에 올라간 모든 정보를 다 삭제할 수 없는 것은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아니지만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어떤 경우 사업체가 없어지기도 합니다</a:t>
            </a:r>
            <a:r>
              <a:rPr lang="en-US" altLang="ko-KR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이처럼 내 의지로 온라인 상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의 정보를 삭제하지 못하는 경우가 생길 수 있다는 것을 기억해야 합니다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3966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06400" marR="0" indent="-40640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500"/>
              </a:spcAft>
              <a:tabLst>
                <a:tab pos="1172210" algn="l"/>
              </a:tabLst>
            </a:pP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교수 지도안</a:t>
            </a:r>
            <a:r>
              <a:rPr lang="en-US" altLang="ko-KR" sz="1050" kern="0" spc="0" dirty="0">
                <a:solidFill>
                  <a:srgbClr val="437FC1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* 활동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얼마나 멀리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얼마나 오래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?)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전파성의 영향력을 알아보기 위한 활동입니다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디지털 미디어의 전파성도 익명성과 마찬가지로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긍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․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부정적인 영향을 모두 끼칠 수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전파성의 긍정적인 영향을 보여주는 한 예로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2019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년 강원도 산불 피해의 기부 릴레이 사례가 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유명인들을 중심으로 기부가 시작되어 온라인 기사와 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SNS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등을 통해 기부 릴레이가 널리 알려지게 되었고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많은 사람들이 메시지를 보고 동참하여 기부가 더욱 확산되었습니다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이외에도 전파성으로 인해 생길 수 있는 긍정적인 일들에 대해 이야기 나누어 봅시다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252000" marR="0" lvl="0" indent="-252000" algn="l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EF7E3C"/>
              </a:buClr>
              <a:buSzPts val="1100"/>
              <a:buFont typeface="Wingdings" panose="05000000000000000000" pitchFamily="2" charset="2"/>
              <a:buChar char="l"/>
              <a:tabLst>
                <a:tab pos="1172210" algn="l"/>
              </a:tabLst>
            </a:pPr>
            <a:r>
              <a:rPr lang="ko-KR" altLang="en-US" sz="1050" u="none" kern="0" spc="-2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이 외에도 디지털 미디어의 전파성으로 인해 생길 수 있는 부정적인 일에는 어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떤 것들이 있을지 자유롭게 이야기 </a:t>
            </a:r>
            <a:r>
              <a:rPr lang="ko-KR" altLang="en-US" sz="1050" u="none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나누어봅니다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 </a:t>
            </a:r>
            <a:r>
              <a:rPr lang="ko-KR" altLang="en-US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내가 실수로 올린 사진이나 영상이 삭제할 수 없는 곳까지 전파된다면 어떨지 이야기해봅니다</a:t>
            </a:r>
            <a:r>
              <a:rPr lang="en-US" altLang="ko-KR" sz="1050" u="none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.</a:t>
            </a:r>
            <a:endParaRPr lang="ko-KR" altLang="en-US" sz="1050" u="none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자료 출처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- [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기사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] 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“강원 산불에 싸이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아이유 등 연예인 기부 릴레이”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(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한겨레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, 2019.04.06.)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12700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: http://m.hani.co.kr/arti/society/society_general/888992.html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endParaRPr lang="en-US" altLang="ko-KR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pPr marL="0" marR="0" indent="0" algn="just" fontAlgn="base" latinLnBrk="1">
              <a:lnSpc>
                <a:spcPct val="17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[</a:t>
            </a:r>
            <a:r>
              <a:rPr lang="ko-KR" altLang="en-US" sz="1050" kern="0" spc="0" dirty="0" err="1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활동지</a:t>
            </a:r>
            <a:r>
              <a:rPr lang="ko-KR" altLang="en-US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 </a:t>
            </a:r>
            <a:r>
              <a:rPr lang="en-US" altLang="ko-KR" sz="1050" kern="0" spc="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</a:rPr>
              <a:t>2]</a:t>
            </a:r>
            <a:endParaRPr lang="ko-KR" altLang="en-US" sz="1050" kern="0" spc="0" dirty="0">
              <a:solidFill>
                <a:srgbClr val="000000"/>
              </a:solidFill>
              <a:effectLst/>
              <a:latin typeface="맑은 고딕" panose="020B0503020000020004" pitchFamily="50" charset="-127"/>
              <a:ea typeface="맑은 고딕" panose="020B0503020000020004" pitchFamily="50" charset="-127"/>
            </a:endParaRPr>
          </a:p>
          <a:p>
            <a:endParaRPr lang="ko-KR" altLang="en-US" sz="1050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7105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26538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개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7D8A4E2-FADB-4CCF-A44A-D72E223456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p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6938F22-BD52-4CFC-BB43-C7880C855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F9463-362F-458A-997D-F3C3EA0EA74C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3BEF8ECF-EC8D-473E-A38B-D581F089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5D034ADC-29C6-4F9B-8787-DB04B9C5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4036E1C5-8A48-4E04-815B-5EA4FFB88F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658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B3556-0C1F-4CEB-968B-D79C07574829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975D3B1A-55FC-4EE6-B073-2A2439A0AA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3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bg>
      <p:bgPr>
        <a:solidFill>
          <a:schemeClr val="bg1">
            <a:alpha val="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30D0F-5534-4912-A17F-F1E939085FFE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9B6547B8-0093-4F2F-8273-05FBE640AE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8F9458C-C6D1-46F4-9EBE-6D9CAF048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6E7E4-55BE-45AF-A400-7504DBCDF037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C75BB99-644D-47F0-B159-62E8333AE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A34C25A6-0791-4186-B05D-025F1F5FD7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B1AC086-EFEC-4B4D-9746-E609A9CC7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84F7F-F7D9-48DF-B9E0-2406C6478F5B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E15333A-AE9D-4CB7-AF5F-2121CC1F4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EF8E3CA-B7F3-4A25-848D-52DD2FB33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964BBA30-D0DD-48A3-9001-4C7FBD3DD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5845C-836C-4E13-B1C3-CBAD14332D5E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74DC95B-54C0-4444-808F-99E48E8AB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C371A0A-D55E-434A-B93F-E2EBEC5DE6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생각 더하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3179E63-C481-40E8-B33B-91EBCB832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AF700-E915-4F43-A32C-4B3CC81531C4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79079AD-2405-44F7-87E2-6542C210D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C0D8D65-FBAB-435E-BA65-2F30276FA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E2A1AB6-4E2B-4507-B74B-9CC9A1C557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80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59C63D7-F837-4859-AFF9-7CC0341D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30E01-0B2B-43CD-B303-42B00218BD1E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5F47A7C-2986-442F-8D18-5F9D43504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27AFB712-156E-4027-A061-3DF330155E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85A1D51B-558B-49BA-B3FB-17774D94F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ABD88-ADFD-4920-A3C5-5BACCC415CF4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9E2E40A-A5E9-4549-974D-45C3A71D8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F1E667C-94A5-400D-9840-BD3A1DCD2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EE5A0C2-D974-4A85-BCC1-1A932B396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2022-01-25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64137" y="635635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1" r:id="rId2"/>
    <p:sldLayoutId id="2147483662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6" Type="http://schemas.openxmlformats.org/officeDocument/2006/relationships/hyperlink" Target="http://www.eduequlity.kr/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hyperlink" Target="https://www.kobaco.co.kr/site/main/archive/advertising/5/519?cp=1&amp;pageSize=8&amp;sort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4E4ABD38-A709-4CC7-9D33-EB1CD3288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14B41AEB-14F9-4B59-B7E2-023367C764AD}"/>
              </a:ext>
            </a:extLst>
          </p:cNvPr>
          <p:cNvSpPr/>
          <p:nvPr/>
        </p:nvSpPr>
        <p:spPr>
          <a:xfrm>
            <a:off x="1367072" y="4123353"/>
            <a:ext cx="6409856" cy="185193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B7BD09F-2115-41A7-91F4-64D8C844452B}"/>
              </a:ext>
            </a:extLst>
          </p:cNvPr>
          <p:cNvSpPr/>
          <p:nvPr/>
        </p:nvSpPr>
        <p:spPr>
          <a:xfrm>
            <a:off x="1832308" y="1087264"/>
            <a:ext cx="5479385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공간에서 정보는 어디로 갈까요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6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755C9C1-4E16-426A-929F-A412AF43DB15}"/>
              </a:ext>
            </a:extLst>
          </p:cNvPr>
          <p:cNvSpPr txBox="1"/>
          <p:nvPr/>
        </p:nvSpPr>
        <p:spPr>
          <a:xfrm>
            <a:off x="2162166" y="388921"/>
            <a:ext cx="2464156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얼마나 멀리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얼마나 오래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1B229244-C0B4-401A-A830-A765106CE4C3}"/>
              </a:ext>
            </a:extLst>
          </p:cNvPr>
          <p:cNvGrpSpPr/>
          <p:nvPr/>
        </p:nvGrpSpPr>
        <p:grpSpPr>
          <a:xfrm>
            <a:off x="1664732" y="4355909"/>
            <a:ext cx="2659702" cy="1245693"/>
            <a:chOff x="1601358" y="4307776"/>
            <a:chExt cx="2659702" cy="1245693"/>
          </a:xfrm>
        </p:grpSpPr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0C1A6929-02A7-4936-84E2-4DC5B68A3B4B}"/>
                </a:ext>
              </a:extLst>
            </p:cNvPr>
            <p:cNvSpPr/>
            <p:nvPr/>
          </p:nvSpPr>
          <p:spPr>
            <a:xfrm>
              <a:off x="2293252" y="4307776"/>
              <a:ext cx="1275914" cy="469359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ko-KR" altLang="en-US" sz="22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전파성</a:t>
              </a:r>
              <a:endParaRPr lang="ko-KR" altLang="en-US" sz="2200" dirty="0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DE7E9303-E922-45E4-8313-62A42A2A8303}"/>
                </a:ext>
              </a:extLst>
            </p:cNvPr>
            <p:cNvSpPr/>
            <p:nvPr/>
          </p:nvSpPr>
          <p:spPr>
            <a:xfrm>
              <a:off x="1601358" y="4842377"/>
              <a:ext cx="2659702" cy="711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500" kern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정보가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kern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매우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kern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빠르고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kern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쉽게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500" kern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많은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kern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사람들에게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kern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전파되는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kern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속성</a:t>
              </a:r>
              <a:endParaRPr lang="ko-KR" altLang="en-US" sz="1500" kern="1500" dirty="0"/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363EFA8-255F-4B4B-9E57-E63A2D93DFD7}"/>
              </a:ext>
            </a:extLst>
          </p:cNvPr>
          <p:cNvGrpSpPr/>
          <p:nvPr/>
        </p:nvGrpSpPr>
        <p:grpSpPr>
          <a:xfrm>
            <a:off x="4970416" y="4355909"/>
            <a:ext cx="2488182" cy="1245693"/>
            <a:chOff x="1687118" y="4307776"/>
            <a:chExt cx="2488182" cy="1245693"/>
          </a:xfrm>
        </p:grpSpPr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3884906D-002E-4C30-9F98-3829D2E57885}"/>
                </a:ext>
              </a:extLst>
            </p:cNvPr>
            <p:cNvSpPr/>
            <p:nvPr/>
          </p:nvSpPr>
          <p:spPr>
            <a:xfrm>
              <a:off x="2293252" y="4307776"/>
              <a:ext cx="1275914" cy="469359"/>
            </a:xfrm>
            <a:prstGeom prst="rect">
              <a:avLst/>
            </a:prstGeom>
          </p:spPr>
          <p:txBody>
            <a:bodyPr wrap="square" lIns="0" tIns="0" rIns="0" bIns="0" anchor="ctr" anchorCtr="0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ko-KR" altLang="en-US" sz="22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지속성</a:t>
              </a:r>
              <a:endParaRPr lang="ko-KR" altLang="en-US" sz="2200" dirty="0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EE16D699-47C5-4617-8B96-F2160980D623}"/>
                </a:ext>
              </a:extLst>
            </p:cNvPr>
            <p:cNvSpPr/>
            <p:nvPr/>
          </p:nvSpPr>
          <p:spPr>
            <a:xfrm>
              <a:off x="1687118" y="4842377"/>
              <a:ext cx="2488182" cy="711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공간에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올라간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정보가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오래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지속되는</a:t>
              </a:r>
              <a:r>
                <a:rPr lang="ko-KR" altLang="en-US" sz="1500" kern="1500" spc="3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특성</a:t>
              </a:r>
              <a:endParaRPr lang="ko-KR" altLang="en-US" sz="1500" dirty="0"/>
            </a:p>
          </p:txBody>
        </p:sp>
      </p:grp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97436FC1-835B-4BD0-AB79-DFFFA240651E}"/>
              </a:ext>
            </a:extLst>
          </p:cNvPr>
          <p:cNvCxnSpPr>
            <a:cxnSpLocks/>
          </p:cNvCxnSpPr>
          <p:nvPr/>
        </p:nvCxnSpPr>
        <p:spPr>
          <a:xfrm>
            <a:off x="4572000" y="4337803"/>
            <a:ext cx="1" cy="15288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슬라이드 번호 개체 틀 1">
            <a:extLst>
              <a:ext uri="{FF2B5EF4-FFF2-40B4-BE49-F238E27FC236}">
                <a16:creationId xmlns:a16="http://schemas.microsoft.com/office/drawing/2014/main" id="{ED9692D3-142B-40E2-86E1-6171CF195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2660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41C3A4F-98CC-414C-8048-91C639C8AE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6326" y="1878795"/>
            <a:ext cx="7279991" cy="236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53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509B208-F993-4F74-8635-360D1B32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9729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930C11-E01E-4CCB-BA51-9C96B331355C}"/>
              </a:ext>
            </a:extLst>
          </p:cNvPr>
          <p:cNvSpPr txBox="1"/>
          <p:nvPr/>
        </p:nvSpPr>
        <p:spPr>
          <a:xfrm>
            <a:off x="2162166" y="388921"/>
            <a:ext cx="2464156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얼마나 멀리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얼마나 오래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  <p:grpSp>
        <p:nvGrpSpPr>
          <p:cNvPr id="61" name="그룹 60">
            <a:extLst>
              <a:ext uri="{FF2B5EF4-FFF2-40B4-BE49-F238E27FC236}">
                <a16:creationId xmlns:a16="http://schemas.microsoft.com/office/drawing/2014/main" id="{D7812ABA-EE7F-4EB6-BBDE-643CEF67D23D}"/>
              </a:ext>
            </a:extLst>
          </p:cNvPr>
          <p:cNvGrpSpPr/>
          <p:nvPr/>
        </p:nvGrpSpPr>
        <p:grpSpPr>
          <a:xfrm>
            <a:off x="685546" y="1463762"/>
            <a:ext cx="7772908" cy="4553721"/>
            <a:chOff x="641285" y="1309853"/>
            <a:chExt cx="7772908" cy="4553721"/>
          </a:xfrm>
        </p:grpSpPr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6A7B6E3A-3BE2-451D-AAEA-A468E35E98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285" y="1309853"/>
              <a:ext cx="4553721" cy="4553721"/>
            </a:xfrm>
            <a:prstGeom prst="rect">
              <a:avLst/>
            </a:prstGeom>
          </p:spPr>
        </p:pic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6B7BD09F-2115-41A7-91F4-64D8C844452B}"/>
                </a:ext>
              </a:extLst>
            </p:cNvPr>
            <p:cNvSpPr/>
            <p:nvPr/>
          </p:nvSpPr>
          <p:spPr>
            <a:xfrm>
              <a:off x="5693576" y="1769455"/>
              <a:ext cx="2720617" cy="16030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ko-KR" altLang="en-US" sz="2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전파성으로 인해</a:t>
              </a:r>
            </a:p>
            <a:p>
              <a:pPr algn="ctr">
                <a:lnSpc>
                  <a:spcPts val="4000"/>
                </a:lnSpc>
              </a:pPr>
              <a:r>
                <a:rPr lang="ko-KR" altLang="en-US" sz="2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어떤 긍정적인 일이</a:t>
              </a:r>
            </a:p>
            <a:p>
              <a:pPr algn="ctr">
                <a:lnSpc>
                  <a:spcPts val="4000"/>
                </a:lnSpc>
              </a:pPr>
              <a:r>
                <a:rPr lang="ko-KR" altLang="en-US" sz="2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생길 수 있나요</a:t>
              </a:r>
              <a:r>
                <a:rPr lang="en-US" altLang="ko-KR" sz="2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600" dirty="0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F1838C9E-AA1D-44B5-8D20-BA383A422ADB}"/>
                </a:ext>
              </a:extLst>
            </p:cNvPr>
            <p:cNvSpPr/>
            <p:nvPr/>
          </p:nvSpPr>
          <p:spPr>
            <a:xfrm>
              <a:off x="5731248" y="3893520"/>
              <a:ext cx="2645275" cy="16030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4000"/>
                </a:lnSpc>
              </a:pPr>
              <a:r>
                <a:rPr lang="ko-KR" altLang="en-US" sz="2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반대로</a:t>
              </a:r>
            </a:p>
            <a:p>
              <a:pPr algn="ctr">
                <a:lnSpc>
                  <a:spcPts val="4000"/>
                </a:lnSpc>
              </a:pPr>
              <a:r>
                <a:rPr lang="ko-KR" altLang="en-US" sz="2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부정적인 일도</a:t>
              </a:r>
            </a:p>
            <a:p>
              <a:pPr algn="ctr">
                <a:lnSpc>
                  <a:spcPts val="4000"/>
                </a:lnSpc>
              </a:pPr>
              <a:r>
                <a:rPr lang="ko-KR" altLang="en-US" sz="2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생길 수 있을까요</a:t>
              </a:r>
              <a:r>
                <a:rPr lang="en-US" altLang="ko-KR" sz="2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600" dirty="0"/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4F98FCB3-C624-4CB3-B280-508A0F490AB6}"/>
                </a:ext>
              </a:extLst>
            </p:cNvPr>
            <p:cNvCxnSpPr>
              <a:cxnSpLocks/>
            </p:cNvCxnSpPr>
            <p:nvPr/>
          </p:nvCxnSpPr>
          <p:spPr>
            <a:xfrm>
              <a:off x="5731248" y="2824421"/>
              <a:ext cx="2645275" cy="452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직사각형 53">
              <a:extLst>
                <a:ext uri="{FF2B5EF4-FFF2-40B4-BE49-F238E27FC236}">
                  <a16:creationId xmlns:a16="http://schemas.microsoft.com/office/drawing/2014/main" id="{47EB56A9-5D3E-4146-BE7B-BA22809F6CD6}"/>
                </a:ext>
              </a:extLst>
            </p:cNvPr>
            <p:cNvSpPr/>
            <p:nvPr/>
          </p:nvSpPr>
          <p:spPr>
            <a:xfrm>
              <a:off x="897347" y="4762288"/>
              <a:ext cx="5374840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900"/>
                </a:lnSpc>
              </a:pPr>
              <a:r>
                <a:rPr lang="en-US" altLang="ko-KR" sz="650" dirty="0">
                  <a:solidFill>
                    <a:schemeClr val="bg1">
                      <a:lumMod val="50000"/>
                    </a:schemeClr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5</a:t>
              </a:r>
              <a:r>
                <a:rPr lang="ko-KR" altLang="en-US" sz="650" dirty="0">
                  <a:solidFill>
                    <a:schemeClr val="bg1">
                      <a:lumMod val="50000"/>
                    </a:schemeClr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일 오후 </a:t>
              </a:r>
              <a:r>
                <a:rPr lang="ko-KR" altLang="en-US" sz="650" dirty="0" err="1">
                  <a:solidFill>
                    <a:schemeClr val="bg1">
                      <a:lumMod val="50000"/>
                    </a:schemeClr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ㅇㅇ도</a:t>
              </a:r>
              <a:r>
                <a:rPr lang="ko-KR" altLang="en-US" sz="650" dirty="0">
                  <a:solidFill>
                    <a:schemeClr val="bg1">
                      <a:lumMod val="50000"/>
                    </a:schemeClr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 </a:t>
              </a:r>
              <a:r>
                <a:rPr lang="ko-KR" altLang="en-US" sz="650" dirty="0" err="1">
                  <a:solidFill>
                    <a:schemeClr val="bg1">
                      <a:lumMod val="50000"/>
                    </a:schemeClr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ㅇㅇ초등학교에</a:t>
              </a:r>
              <a:r>
                <a:rPr lang="ko-KR" altLang="en-US" sz="650" dirty="0">
                  <a:solidFill>
                    <a:schemeClr val="bg1">
                      <a:lumMod val="50000"/>
                    </a:schemeClr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 마련된 이재민 대피소에서 관계자들이 분주하게 움직이고 있다</a:t>
              </a:r>
              <a:r>
                <a:rPr lang="en-US" altLang="ko-KR" sz="650" dirty="0">
                  <a:solidFill>
                    <a:schemeClr val="bg1">
                      <a:lumMod val="50000"/>
                    </a:schemeClr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>
                <a:lnSpc>
                  <a:spcPts val="900"/>
                </a:lnSpc>
              </a:pPr>
              <a:r>
                <a:rPr lang="ko-KR" altLang="en-US" sz="650" dirty="0" err="1">
                  <a:solidFill>
                    <a:schemeClr val="bg1">
                      <a:lumMod val="50000"/>
                    </a:schemeClr>
                  </a:solidFill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ㅇㅇㅇ기자</a:t>
              </a:r>
              <a:endParaRPr lang="ko-KR" altLang="en-US" sz="650" dirty="0">
                <a:solidFill>
                  <a:schemeClr val="bg1">
                    <a:lumMod val="50000"/>
                  </a:schemeClr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3FD39C26-C47C-472E-9C87-DBEC2292E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845" y="2505907"/>
              <a:ext cx="3974600" cy="223418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E32F241-D683-4CC0-8D5F-71ECA45600D1}"/>
                </a:ext>
              </a:extLst>
            </p:cNvPr>
            <p:cNvSpPr txBox="1"/>
            <p:nvPr/>
          </p:nvSpPr>
          <p:spPr>
            <a:xfrm>
              <a:off x="837500" y="1735816"/>
              <a:ext cx="3974600" cy="707886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        도 산불에            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                </a:t>
              </a:r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등</a:t>
              </a:r>
            </a:p>
            <a:p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기부 릴레이</a:t>
              </a:r>
              <a:endParaRPr lang="en-US" altLang="ko-KR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A446889D-2369-4CC6-B123-468D0115A306}"/>
                </a:ext>
              </a:extLst>
            </p:cNvPr>
            <p:cNvSpPr/>
            <p:nvPr/>
          </p:nvSpPr>
          <p:spPr>
            <a:xfrm>
              <a:off x="971296" y="1837559"/>
              <a:ext cx="176278" cy="17627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1B1B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5" name="타원 34">
              <a:extLst>
                <a:ext uri="{FF2B5EF4-FFF2-40B4-BE49-F238E27FC236}">
                  <a16:creationId xmlns:a16="http://schemas.microsoft.com/office/drawing/2014/main" id="{0788A0F1-3CB8-4F23-863B-CDBBCEEF7B82}"/>
                </a:ext>
              </a:extLst>
            </p:cNvPr>
            <p:cNvSpPr/>
            <p:nvPr/>
          </p:nvSpPr>
          <p:spPr>
            <a:xfrm>
              <a:off x="1218122" y="1836891"/>
              <a:ext cx="176400" cy="1764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1B1B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grpSp>
          <p:nvGrpSpPr>
            <p:cNvPr id="37" name="그룹 36">
              <a:extLst>
                <a:ext uri="{FF2B5EF4-FFF2-40B4-BE49-F238E27FC236}">
                  <a16:creationId xmlns:a16="http://schemas.microsoft.com/office/drawing/2014/main" id="{103320A8-373F-4F44-AC55-A0CA41671C3B}"/>
                </a:ext>
              </a:extLst>
            </p:cNvPr>
            <p:cNvGrpSpPr/>
            <p:nvPr/>
          </p:nvGrpSpPr>
          <p:grpSpPr>
            <a:xfrm>
              <a:off x="2605077" y="1836891"/>
              <a:ext cx="422111" cy="176400"/>
              <a:chOff x="912229" y="1753465"/>
              <a:chExt cx="422111" cy="176400"/>
            </a:xfrm>
          </p:grpSpPr>
          <p:sp>
            <p:nvSpPr>
              <p:cNvPr id="38" name="타원 37">
                <a:extLst>
                  <a:ext uri="{FF2B5EF4-FFF2-40B4-BE49-F238E27FC236}">
                    <a16:creationId xmlns:a16="http://schemas.microsoft.com/office/drawing/2014/main" id="{C741A926-B883-43CB-BAB5-A6FAE2E31141}"/>
                  </a:ext>
                </a:extLst>
              </p:cNvPr>
              <p:cNvSpPr/>
              <p:nvPr/>
            </p:nvSpPr>
            <p:spPr>
              <a:xfrm>
                <a:off x="912229" y="1753465"/>
                <a:ext cx="176400" cy="1764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1B1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9" name="타원 38">
                <a:extLst>
                  <a:ext uri="{FF2B5EF4-FFF2-40B4-BE49-F238E27FC236}">
                    <a16:creationId xmlns:a16="http://schemas.microsoft.com/office/drawing/2014/main" id="{0FB2CF20-F50C-402D-BDF7-0CC2536D0E38}"/>
                  </a:ext>
                </a:extLst>
              </p:cNvPr>
              <p:cNvSpPr/>
              <p:nvPr/>
            </p:nvSpPr>
            <p:spPr>
              <a:xfrm>
                <a:off x="1157940" y="1753465"/>
                <a:ext cx="176400" cy="1764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1B1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46EB974F-FAE3-47E8-874D-C06667FB7BD8}"/>
                </a:ext>
              </a:extLst>
            </p:cNvPr>
            <p:cNvGrpSpPr/>
            <p:nvPr/>
          </p:nvGrpSpPr>
          <p:grpSpPr>
            <a:xfrm>
              <a:off x="3325101" y="1836891"/>
              <a:ext cx="666931" cy="176400"/>
              <a:chOff x="809293" y="1753465"/>
              <a:chExt cx="666931" cy="176400"/>
            </a:xfrm>
          </p:grpSpPr>
          <p:sp>
            <p:nvSpPr>
              <p:cNvPr id="41" name="타원 40">
                <a:extLst>
                  <a:ext uri="{FF2B5EF4-FFF2-40B4-BE49-F238E27FC236}">
                    <a16:creationId xmlns:a16="http://schemas.microsoft.com/office/drawing/2014/main" id="{4E630718-27B4-4230-AFC5-28C5DDAABCCE}"/>
                  </a:ext>
                </a:extLst>
              </p:cNvPr>
              <p:cNvSpPr/>
              <p:nvPr/>
            </p:nvSpPr>
            <p:spPr>
              <a:xfrm>
                <a:off x="809293" y="1753465"/>
                <a:ext cx="176400" cy="1764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1B1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타원 41">
                <a:extLst>
                  <a:ext uri="{FF2B5EF4-FFF2-40B4-BE49-F238E27FC236}">
                    <a16:creationId xmlns:a16="http://schemas.microsoft.com/office/drawing/2014/main" id="{4A70521D-1045-4FCC-A281-6EB6528F797E}"/>
                  </a:ext>
                </a:extLst>
              </p:cNvPr>
              <p:cNvSpPr/>
              <p:nvPr/>
            </p:nvSpPr>
            <p:spPr>
              <a:xfrm>
                <a:off x="1057161" y="1753465"/>
                <a:ext cx="176400" cy="1764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1B1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3" name="타원 42">
                <a:extLst>
                  <a:ext uri="{FF2B5EF4-FFF2-40B4-BE49-F238E27FC236}">
                    <a16:creationId xmlns:a16="http://schemas.microsoft.com/office/drawing/2014/main" id="{1B261399-C26F-40F7-9C75-3CE91889C372}"/>
                  </a:ext>
                </a:extLst>
              </p:cNvPr>
              <p:cNvSpPr/>
              <p:nvPr/>
            </p:nvSpPr>
            <p:spPr>
              <a:xfrm>
                <a:off x="1299824" y="1753465"/>
                <a:ext cx="176400" cy="176400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1B1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179358D2-ECE0-4924-9F50-9333EAE33A64}"/>
                </a:ext>
              </a:extLst>
            </p:cNvPr>
            <p:cNvGrpSpPr/>
            <p:nvPr/>
          </p:nvGrpSpPr>
          <p:grpSpPr>
            <a:xfrm>
              <a:off x="878970" y="5149529"/>
              <a:ext cx="4572000" cy="467436"/>
              <a:chOff x="939890" y="5835167"/>
              <a:chExt cx="4572000" cy="467436"/>
            </a:xfrm>
          </p:grpSpPr>
          <p:sp>
            <p:nvSpPr>
              <p:cNvPr id="46" name="타원 45">
                <a:extLst>
                  <a:ext uri="{FF2B5EF4-FFF2-40B4-BE49-F238E27FC236}">
                    <a16:creationId xmlns:a16="http://schemas.microsoft.com/office/drawing/2014/main" id="{5B23F659-93E2-44B2-8780-51225D59CDC3}"/>
                  </a:ext>
                </a:extLst>
              </p:cNvPr>
              <p:cNvSpPr/>
              <p:nvPr/>
            </p:nvSpPr>
            <p:spPr>
              <a:xfrm>
                <a:off x="1049429" y="5936150"/>
                <a:ext cx="82369" cy="8236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1B1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0" name="타원 49">
                <a:extLst>
                  <a:ext uri="{FF2B5EF4-FFF2-40B4-BE49-F238E27FC236}">
                    <a16:creationId xmlns:a16="http://schemas.microsoft.com/office/drawing/2014/main" id="{9F469B80-900D-495E-9125-E1052970FF64}"/>
                  </a:ext>
                </a:extLst>
              </p:cNvPr>
              <p:cNvSpPr/>
              <p:nvPr/>
            </p:nvSpPr>
            <p:spPr>
              <a:xfrm>
                <a:off x="1168972" y="5936150"/>
                <a:ext cx="82369" cy="82369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rgbClr val="1B1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4" name="직사각형 23">
                <a:extLst>
                  <a:ext uri="{FF2B5EF4-FFF2-40B4-BE49-F238E27FC236}">
                    <a16:creationId xmlns:a16="http://schemas.microsoft.com/office/drawing/2014/main" id="{48CC3143-0CE4-40AE-8F1F-3E0BEDBF0016}"/>
                  </a:ext>
                </a:extLst>
              </p:cNvPr>
              <p:cNvSpPr/>
              <p:nvPr/>
            </p:nvSpPr>
            <p:spPr>
              <a:xfrm>
                <a:off x="939890" y="5835167"/>
                <a:ext cx="4572000" cy="46743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ts val="1500"/>
                  </a:lnSpc>
                </a:pPr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         도 지역 산불 피해 주민들을 위로하는 사람들의 </a:t>
                </a:r>
                <a:endParaRPr lang="ko-KR" altLang="en-US" sz="1000" dirty="0">
                  <a:solidFill>
                    <a:srgbClr val="000000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  <a:p>
                <a:pPr>
                  <a:lnSpc>
                    <a:spcPts val="1500"/>
                  </a:lnSpc>
                </a:pPr>
                <a:r>
                  <a:rPr lang="ko-KR" altLang="en-US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따뜻한 기부 릴레이가 이틀째 이어지고 있다</a:t>
                </a:r>
                <a:r>
                  <a:rPr lang="en-US" altLang="ko-KR" sz="1000" b="1" dirty="0">
                    <a:solidFill>
                      <a:srgbClr val="000000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.</a:t>
                </a:r>
                <a:endParaRPr lang="ko-KR" altLang="en-US" sz="10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9FF50ED9-EC07-493B-9617-6463378D4B3A}"/>
                </a:ext>
              </a:extLst>
            </p:cNvPr>
            <p:cNvCxnSpPr>
              <a:cxnSpLocks/>
            </p:cNvCxnSpPr>
            <p:nvPr/>
          </p:nvCxnSpPr>
          <p:spPr>
            <a:xfrm>
              <a:off x="5731248" y="2298833"/>
              <a:ext cx="2645275" cy="452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5CF9558F-660F-4D81-974B-B2F6CCAA1643}"/>
                </a:ext>
              </a:extLst>
            </p:cNvPr>
            <p:cNvCxnSpPr>
              <a:cxnSpLocks/>
            </p:cNvCxnSpPr>
            <p:nvPr/>
          </p:nvCxnSpPr>
          <p:spPr>
            <a:xfrm>
              <a:off x="5731248" y="3318061"/>
              <a:ext cx="2645275" cy="452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16323A25-0434-4DCA-A9A5-A1FF5A6CEDE8}"/>
                </a:ext>
              </a:extLst>
            </p:cNvPr>
            <p:cNvCxnSpPr>
              <a:cxnSpLocks/>
            </p:cNvCxnSpPr>
            <p:nvPr/>
          </p:nvCxnSpPr>
          <p:spPr>
            <a:xfrm>
              <a:off x="5731248" y="4939574"/>
              <a:ext cx="2645275" cy="452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DE448E46-549B-43CC-81A8-5DA2702B0597}"/>
                </a:ext>
              </a:extLst>
            </p:cNvPr>
            <p:cNvCxnSpPr>
              <a:cxnSpLocks/>
            </p:cNvCxnSpPr>
            <p:nvPr/>
          </p:nvCxnSpPr>
          <p:spPr>
            <a:xfrm>
              <a:off x="5731248" y="5433333"/>
              <a:ext cx="2645275" cy="452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직선 연결선 59">
              <a:extLst>
                <a:ext uri="{FF2B5EF4-FFF2-40B4-BE49-F238E27FC236}">
                  <a16:creationId xmlns:a16="http://schemas.microsoft.com/office/drawing/2014/main" id="{E7BF0C11-5195-4F22-913E-CB0B133FCCE6}"/>
                </a:ext>
              </a:extLst>
            </p:cNvPr>
            <p:cNvCxnSpPr>
              <a:cxnSpLocks/>
            </p:cNvCxnSpPr>
            <p:nvPr/>
          </p:nvCxnSpPr>
          <p:spPr>
            <a:xfrm>
              <a:off x="5731248" y="4409758"/>
              <a:ext cx="2645275" cy="452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638122DC-32E3-46E8-B459-D9E9CDE6C568}"/>
              </a:ext>
            </a:extLst>
          </p:cNvPr>
          <p:cNvSpPr/>
          <p:nvPr/>
        </p:nvSpPr>
        <p:spPr>
          <a:xfrm>
            <a:off x="1581008" y="6014480"/>
            <a:ext cx="3759082" cy="263534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r">
              <a:lnSpc>
                <a:spcPts val="1500"/>
              </a:lnSpc>
            </a:pPr>
            <a:r>
              <a:rPr lang="ko-KR" altLang="en-US" sz="7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       </a:t>
            </a:r>
            <a:r>
              <a:rPr lang="ko-KR" altLang="en-US" sz="700" b="1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출처</a:t>
            </a:r>
            <a:r>
              <a:rPr lang="ko-KR" altLang="en-US" sz="7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</a:t>
            </a:r>
            <a:r>
              <a:rPr lang="en-US" altLang="ko-KR" sz="7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7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한겨레</a:t>
            </a:r>
            <a:r>
              <a:rPr lang="en-US" altLang="ko-KR" sz="70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(2019.4.6 )</a:t>
            </a:r>
            <a:endParaRPr lang="ko-KR" altLang="en-US" sz="7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50F7D78-63DC-49F9-95D0-D220C02F48C2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63B1CA8B-0644-4E5A-A99D-E810153E0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47" name="그룹 46">
              <a:extLst>
                <a:ext uri="{FF2B5EF4-FFF2-40B4-BE49-F238E27FC236}">
                  <a16:creationId xmlns:a16="http://schemas.microsoft.com/office/drawing/2014/main" id="{E0EAF16C-34CE-4E8F-ACAB-82224B9AC742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D6926CBA-4C53-456E-BE0C-C3ED8AC55423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BFA5C686-0785-4240-8AEC-AB71FE3905EC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54614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8ADDA38D-B113-47E3-9A4E-7F2F7352763B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B5B4B07-FDAF-462F-8D39-D6506E00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E7447A-7AA6-4A74-82F8-EA9A411C529E}"/>
                </a:ext>
              </a:extLst>
            </p:cNvPr>
            <p:cNvSpPr txBox="1"/>
            <p:nvPr/>
          </p:nvSpPr>
          <p:spPr>
            <a:xfrm>
              <a:off x="2633006" y="2619748"/>
              <a:ext cx="3877985" cy="1261884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3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삭제해도 삭제한 게</a:t>
              </a:r>
            </a:p>
            <a:p>
              <a:pPr algn="ctr"/>
              <a:r>
                <a:rPr lang="ko-KR" altLang="en-US" sz="3800" b="1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아니에요</a:t>
              </a:r>
              <a:r>
                <a:rPr lang="en-US" altLang="ko-KR" sz="3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</a:t>
              </a:r>
              <a:endParaRPr lang="ko-KR" altLang="en-US" sz="38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70EE4A9F-D1B9-40A5-95CC-CD5F7E97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9729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2798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6BD70F-5775-4704-8AEF-394D3146367B}"/>
              </a:ext>
            </a:extLst>
          </p:cNvPr>
          <p:cNvSpPr txBox="1"/>
          <p:nvPr/>
        </p:nvSpPr>
        <p:spPr>
          <a:xfrm>
            <a:off x="2162165" y="388921"/>
            <a:ext cx="2762919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삭제해도 삭제한 게 </a:t>
            </a:r>
            <a:r>
              <a:rPr lang="ko-KR" altLang="en-US" sz="1700" b="1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아니에요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399A1FDD-1911-4288-90FE-E3443BDBE5BD}"/>
              </a:ext>
            </a:extLst>
          </p:cNvPr>
          <p:cNvGrpSpPr/>
          <p:nvPr/>
        </p:nvGrpSpPr>
        <p:grpSpPr>
          <a:xfrm>
            <a:off x="592828" y="1541164"/>
            <a:ext cx="7958344" cy="4276353"/>
            <a:chOff x="592828" y="1541164"/>
            <a:chExt cx="7958344" cy="4276353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9F78C502-582C-4DDA-B27D-FCFD1F55A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828" y="1541164"/>
              <a:ext cx="7958344" cy="427635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A5185F-FA42-4ED1-AE9B-C1253AE82DC0}"/>
                </a:ext>
              </a:extLst>
            </p:cNvPr>
            <p:cNvSpPr txBox="1"/>
            <p:nvPr/>
          </p:nvSpPr>
          <p:spPr>
            <a:xfrm>
              <a:off x="1516457" y="2202972"/>
              <a:ext cx="1512000" cy="107721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누가 나에 대해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잘못된 정보를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올리면 어떨까요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542243-4BF1-4191-8334-D2C83FF829CF}"/>
                </a:ext>
              </a:extLst>
            </p:cNvPr>
            <p:cNvSpPr txBox="1"/>
            <p:nvPr/>
          </p:nvSpPr>
          <p:spPr>
            <a:xfrm>
              <a:off x="3543624" y="1961091"/>
              <a:ext cx="1703663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 속 정보가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어디까지 퍼졌는지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알 수 있을까요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DBEBBB6-F2F0-42B1-826D-02F1A8428B81}"/>
                </a:ext>
              </a:extLst>
            </p:cNvPr>
            <p:cNvSpPr txBox="1"/>
            <p:nvPr/>
          </p:nvSpPr>
          <p:spPr>
            <a:xfrm>
              <a:off x="5708384" y="2172056"/>
              <a:ext cx="2302563" cy="584775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 속 정보는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얼마나 오래 지속될까요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9E68A72-5AA2-4088-B4B4-86F1F2577748}"/>
                </a:ext>
              </a:extLst>
            </p:cNvPr>
            <p:cNvSpPr txBox="1"/>
            <p:nvPr/>
          </p:nvSpPr>
          <p:spPr>
            <a:xfrm>
              <a:off x="5904970" y="4375263"/>
              <a:ext cx="2592273" cy="830997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전파성과 지속성으로 인해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온라인 속 정보는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삭제가 어려워요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!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8AE5CD-48E3-4AA0-B7A9-FC127EBB35F3}"/>
                </a:ext>
              </a:extLst>
            </p:cNvPr>
            <p:cNvSpPr txBox="1"/>
            <p:nvPr/>
          </p:nvSpPr>
          <p:spPr>
            <a:xfrm>
              <a:off x="646757" y="3717176"/>
              <a:ext cx="1672783" cy="1077218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내가 친구를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몰래 찍은 사진을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올렸다면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</a:p>
            <a:p>
              <a:pPr algn="ctr"/>
              <a:r>
                <a: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어떻게 될까요</a:t>
              </a:r>
              <a:r>
                <a:rPr lang="en-US" altLang="ko-KR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 </a:t>
              </a:r>
            </a:p>
          </p:txBody>
        </p:sp>
      </p:grp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49E53E27-613A-472E-A202-DB2BBD951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9729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8437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8ADDA38D-B113-47E3-9A4E-7F2F7352763B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B5B4B07-FDAF-462F-8D39-D6506E00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E7447A-7AA6-4A74-82F8-EA9A411C529E}"/>
                </a:ext>
              </a:extLst>
            </p:cNvPr>
            <p:cNvSpPr txBox="1"/>
            <p:nvPr/>
          </p:nvSpPr>
          <p:spPr>
            <a:xfrm>
              <a:off x="2690716" y="2435083"/>
              <a:ext cx="3762569" cy="163121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내가 남긴</a:t>
              </a:r>
            </a:p>
            <a:p>
              <a:pPr algn="ctr"/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발자국</a:t>
              </a:r>
            </a:p>
          </p:txBody>
        </p:sp>
      </p:grp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AA760DA7-4EB6-4DF8-A177-765423B26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9729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0240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364148CC-6F8D-45D2-8F5F-4E6A0F347D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4" y="2953918"/>
            <a:ext cx="356617" cy="353569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2C860041-7867-4D52-8940-9686BE490B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7165"/>
            <a:ext cx="5977140" cy="6583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C1EC83B-503E-4A5C-818A-4A4F5E20638A}"/>
              </a:ext>
            </a:extLst>
          </p:cNvPr>
          <p:cNvSpPr txBox="1"/>
          <p:nvPr/>
        </p:nvSpPr>
        <p:spPr>
          <a:xfrm>
            <a:off x="647865" y="1644739"/>
            <a:ext cx="4860626" cy="52322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28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발자국 </a:t>
            </a:r>
            <a:r>
              <a:rPr lang="en-US" altLang="ko-KR" sz="28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: </a:t>
            </a:r>
            <a:r>
              <a:rPr lang="ko-KR" altLang="en-US" sz="28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온라인 상의 흔적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6531F7-84CE-49C3-9AA3-B6A53FF10825}"/>
              </a:ext>
            </a:extLst>
          </p:cNvPr>
          <p:cNvSpPr txBox="1"/>
          <p:nvPr/>
        </p:nvSpPr>
        <p:spPr>
          <a:xfrm>
            <a:off x="1198033" y="2881846"/>
            <a:ext cx="3853940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000" b="1" dirty="0">
                <a:solidFill>
                  <a:srgbClr val="23212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우리는 모두 디지털 발자국을 남기며</a:t>
            </a:r>
          </a:p>
          <a:p>
            <a:pPr>
              <a:lnSpc>
                <a:spcPts val="3000"/>
              </a:lnSpc>
            </a:pPr>
            <a:r>
              <a:rPr lang="ko-KR" altLang="en-US" sz="2000" b="1" dirty="0">
                <a:solidFill>
                  <a:srgbClr val="23212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살아가고 있어요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318BB52-C06E-4CDA-B798-3479E9A8C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29" y="4194128"/>
            <a:ext cx="356617" cy="35356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315FE4-7F8E-485E-A373-C19AE0F42DD3}"/>
              </a:ext>
            </a:extLst>
          </p:cNvPr>
          <p:cNvSpPr txBox="1"/>
          <p:nvPr/>
        </p:nvSpPr>
        <p:spPr>
          <a:xfrm>
            <a:off x="1198033" y="4099270"/>
            <a:ext cx="4114946" cy="124649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>
              <a:lnSpc>
                <a:spcPts val="3000"/>
              </a:lnSpc>
            </a:pPr>
            <a:r>
              <a:rPr lang="ko-KR" altLang="en-US" sz="2000" b="1" dirty="0">
                <a:solidFill>
                  <a:srgbClr val="23212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미디어를 이용할 때 우리는 </a:t>
            </a:r>
            <a:endParaRPr lang="en-US" altLang="ko-KR" sz="2000" b="1" dirty="0">
              <a:solidFill>
                <a:srgbClr val="23212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3000"/>
              </a:lnSpc>
            </a:pPr>
            <a:r>
              <a:rPr lang="ko-KR" altLang="en-US" sz="2000" b="1" dirty="0">
                <a:solidFill>
                  <a:srgbClr val="23212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어떤 것을 기록으로 남겨야 할지 </a:t>
            </a:r>
            <a:endParaRPr lang="en-US" altLang="ko-KR" sz="2000" b="1" dirty="0">
              <a:solidFill>
                <a:srgbClr val="23212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>
              <a:lnSpc>
                <a:spcPts val="3000"/>
              </a:lnSpc>
            </a:pPr>
            <a:r>
              <a:rPr lang="ko-KR" altLang="en-US" sz="2000" b="1" dirty="0">
                <a:solidFill>
                  <a:srgbClr val="23212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메모지에 적어보아요</a:t>
            </a:r>
            <a:r>
              <a:rPr lang="en-US" altLang="ko-KR" sz="2000" b="1" dirty="0">
                <a:solidFill>
                  <a:srgbClr val="23212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!</a:t>
            </a:r>
            <a:endParaRPr lang="ko-KR" altLang="en-US" sz="2000" b="1" dirty="0">
              <a:solidFill>
                <a:srgbClr val="232120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5" name="슬라이드 번호 개체 틀 1">
            <a:extLst>
              <a:ext uri="{FF2B5EF4-FFF2-40B4-BE49-F238E27FC236}">
                <a16:creationId xmlns:a16="http://schemas.microsoft.com/office/drawing/2014/main" id="{F360F418-05B8-4D1B-80FD-A965FEEEE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79729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70198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4225837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네이티브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한국교육학술정보원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5926622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당신에게 디지털 세상은 무엇인가요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한국교육학술정보원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787E22-0F4B-4A28-A9A3-02712A4D8FC8}"/>
              </a:ext>
            </a:extLst>
          </p:cNvPr>
          <p:cNvSpPr txBox="1"/>
          <p:nvPr/>
        </p:nvSpPr>
        <p:spPr>
          <a:xfrm>
            <a:off x="7497376" y="643740"/>
            <a:ext cx="1217000" cy="306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800"/>
              </a:lnSpc>
            </a:pPr>
            <a:r>
              <a:rPr lang="ko-KR" altLang="en-US" sz="11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2210566"/>
            <a:ext cx="3563796" cy="3368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&lt;5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 후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한국교육학술정보원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2019)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9CB88DCD-EDA0-45CB-84BD-0C8197274C24}"/>
              </a:ext>
            </a:extLst>
          </p:cNvPr>
          <p:cNvGrpSpPr/>
          <p:nvPr/>
        </p:nvGrpSpPr>
        <p:grpSpPr>
          <a:xfrm>
            <a:off x="539488" y="2782653"/>
            <a:ext cx="8065024" cy="2822454"/>
            <a:chOff x="539488" y="2782653"/>
            <a:chExt cx="8065024" cy="2822454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EC9FC64C-025E-4AEF-8EAF-C8C0A2D9B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488" y="2782653"/>
              <a:ext cx="8065024" cy="282245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2311341D-CB5E-497F-A07A-0B0283E9E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1066" y="3709674"/>
              <a:ext cx="1440000" cy="14400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1C456E7-CFC7-4C0D-9971-11718942535D}"/>
                </a:ext>
              </a:extLst>
            </p:cNvPr>
            <p:cNvSpPr txBox="1"/>
            <p:nvPr/>
          </p:nvSpPr>
          <p:spPr>
            <a:xfrm>
              <a:off x="2909977" y="2840965"/>
              <a:ext cx="3358551" cy="21772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 algn="ctr"/>
              <a:r>
                <a:rPr lang="ko-KR" altLang="en-US" sz="1400" b="1" dirty="0">
                  <a:latin typeface="+mn-ea"/>
                </a:rPr>
                <a:t>디지털 성폭력 예방을 위한 성인지 감수성 교육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45865842-0EAC-4CCB-9762-D4A2B9634239}"/>
                </a:ext>
              </a:extLst>
            </p:cNvPr>
            <p:cNvGrpSpPr/>
            <p:nvPr/>
          </p:nvGrpSpPr>
          <p:grpSpPr>
            <a:xfrm>
              <a:off x="5174612" y="3402456"/>
              <a:ext cx="2502897" cy="272544"/>
              <a:chOff x="5174612" y="3402456"/>
              <a:chExt cx="2502897" cy="272544"/>
            </a:xfrm>
          </p:grpSpPr>
          <p:pic>
            <p:nvPicPr>
              <p:cNvPr id="23" name="그림 22">
                <a:extLst>
                  <a:ext uri="{FF2B5EF4-FFF2-40B4-BE49-F238E27FC236}">
                    <a16:creationId xmlns:a16="http://schemas.microsoft.com/office/drawing/2014/main" id="{C313FC61-4F64-4D19-9407-65F2B1E55D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74612" y="3466728"/>
                <a:ext cx="124000" cy="1440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230977B-EF27-421A-8339-9E14FDB92CCC}"/>
                  </a:ext>
                </a:extLst>
              </p:cNvPr>
              <p:cNvSpPr txBox="1"/>
              <p:nvPr/>
            </p:nvSpPr>
            <p:spPr>
              <a:xfrm>
                <a:off x="5381761" y="3402456"/>
                <a:ext cx="2295748" cy="2725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noAutofit/>
              </a:bodyPr>
              <a:lstStyle/>
              <a:p>
                <a:r>
                  <a:rPr lang="ko-KR" altLang="en-US" sz="1600" b="1" dirty="0">
                    <a:latin typeface="+mn-ea"/>
                  </a:rPr>
                  <a:t>전자책</a:t>
                </a:r>
                <a:r>
                  <a:rPr lang="en-US" altLang="ko-KR" sz="1600" b="1" dirty="0">
                    <a:latin typeface="+mn-ea"/>
                  </a:rPr>
                  <a:t>(e-book) </a:t>
                </a:r>
                <a:r>
                  <a:rPr lang="ko-KR" altLang="en-US" sz="1600" b="1" dirty="0">
                    <a:latin typeface="+mn-ea"/>
                  </a:rPr>
                  <a:t>바로가기</a:t>
                </a:r>
              </a:p>
            </p:txBody>
          </p:sp>
        </p:grpSp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0E3041DC-2F7F-4B09-AB72-44F360DA8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0086" y="3402456"/>
              <a:ext cx="2779782" cy="1959868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D09675E-E1A2-4320-A2DB-ED4625B7236B}"/>
                </a:ext>
              </a:extLst>
            </p:cNvPr>
            <p:cNvSpPr txBox="1"/>
            <p:nvPr/>
          </p:nvSpPr>
          <p:spPr>
            <a:xfrm>
              <a:off x="6086209" y="5199934"/>
              <a:ext cx="785003" cy="175863"/>
            </a:xfrm>
            <a:prstGeom prst="rect">
              <a:avLst/>
            </a:prstGeom>
            <a:noFill/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ko-KR" altLang="en-US" sz="1000" dirty="0"/>
                <a:t>eduequlity.kr</a:t>
              </a:r>
            </a:p>
          </p:txBody>
        </p:sp>
        <p:sp>
          <p:nvSpPr>
            <p:cNvPr id="27" name="직사각형 26">
              <a:hlinkClick r:id="rId6"/>
              <a:extLst>
                <a:ext uri="{FF2B5EF4-FFF2-40B4-BE49-F238E27FC236}">
                  <a16:creationId xmlns:a16="http://schemas.microsoft.com/office/drawing/2014/main" id="{18A7231A-BC79-41CB-87FA-76035633E340}"/>
                </a:ext>
              </a:extLst>
            </p:cNvPr>
            <p:cNvSpPr/>
            <p:nvPr/>
          </p:nvSpPr>
          <p:spPr>
            <a:xfrm>
              <a:off x="4928690" y="3414045"/>
              <a:ext cx="3048000" cy="20307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>
            <a:extLst>
              <a:ext uri="{FF2B5EF4-FFF2-40B4-BE49-F238E27FC236}">
                <a16:creationId xmlns:a16="http://schemas.microsoft.com/office/drawing/2014/main" id="{3720BDA5-05B7-44C6-9200-0FA923D8DCC7}"/>
              </a:ext>
            </a:extLst>
          </p:cNvPr>
          <p:cNvGrpSpPr/>
          <p:nvPr/>
        </p:nvGrpSpPr>
        <p:grpSpPr>
          <a:xfrm>
            <a:off x="877678" y="1500505"/>
            <a:ext cx="5266618" cy="1008890"/>
            <a:chOff x="877678" y="1500505"/>
            <a:chExt cx="5266618" cy="1008890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0F1F9467-9DF8-4B2E-9E13-5CFDF5EBC54A}"/>
                </a:ext>
              </a:extLst>
            </p:cNvPr>
            <p:cNvGrpSpPr/>
            <p:nvPr/>
          </p:nvGrpSpPr>
          <p:grpSpPr>
            <a:xfrm>
              <a:off x="877678" y="1500505"/>
              <a:ext cx="1008890" cy="1008890"/>
              <a:chOff x="956055" y="1654555"/>
              <a:chExt cx="1008890" cy="1008890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B6E8E42D-87C3-48CE-9F75-51C00072C3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4F5F97B-EC40-4A33-8006-C6BD6E164C7A}"/>
                  </a:ext>
                </a:extLst>
              </p:cNvPr>
              <p:cNvSpPr txBox="1"/>
              <p:nvPr/>
            </p:nvSpPr>
            <p:spPr>
              <a:xfrm>
                <a:off x="1162983" y="1835834"/>
                <a:ext cx="595035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열기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7E0129B0-49A7-44FA-A697-7FEEEAAE6039}"/>
                </a:ext>
              </a:extLst>
            </p:cNvPr>
            <p:cNvGrpSpPr/>
            <p:nvPr/>
          </p:nvGrpSpPr>
          <p:grpSpPr>
            <a:xfrm>
              <a:off x="2093496" y="1681784"/>
              <a:ext cx="4050800" cy="676657"/>
              <a:chOff x="2171873" y="1826027"/>
              <a:chExt cx="4050800" cy="676657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3CE71A05-B810-4DCB-AC20-5342FB8CC5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1873" y="1826027"/>
                <a:ext cx="4050800" cy="67665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F93D6DE-DEED-4AA2-9A95-E457F9656D3A}"/>
                  </a:ext>
                </a:extLst>
              </p:cNvPr>
              <p:cNvSpPr txBox="1"/>
              <p:nvPr/>
            </p:nvSpPr>
            <p:spPr>
              <a:xfrm>
                <a:off x="3000304" y="1956833"/>
                <a:ext cx="2636324" cy="384721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ko-KR" altLang="en-US" sz="19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디지털 미디어란</a:t>
                </a:r>
                <a:r>
                  <a:rPr lang="en-US" altLang="ko-KR" sz="1900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5A31ECE-EED9-4836-AAC9-BFE9E5C27879}"/>
              </a:ext>
            </a:extLst>
          </p:cNvPr>
          <p:cNvGrpSpPr/>
          <p:nvPr/>
        </p:nvGrpSpPr>
        <p:grpSpPr>
          <a:xfrm>
            <a:off x="3212930" y="2424218"/>
            <a:ext cx="5290991" cy="1008890"/>
            <a:chOff x="3212930" y="2924555"/>
            <a:chExt cx="5290991" cy="1008890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E3E0396-136F-45ED-9326-B178937CE698}"/>
                </a:ext>
              </a:extLst>
            </p:cNvPr>
            <p:cNvGrpSpPr/>
            <p:nvPr/>
          </p:nvGrpSpPr>
          <p:grpSpPr>
            <a:xfrm>
              <a:off x="3212930" y="3090671"/>
              <a:ext cx="4050800" cy="676657"/>
              <a:chOff x="2546600" y="3090671"/>
              <a:chExt cx="4050800" cy="676657"/>
            </a:xfrm>
          </p:grpSpPr>
          <p:pic>
            <p:nvPicPr>
              <p:cNvPr id="11" name="그림 10">
                <a:extLst>
                  <a:ext uri="{FF2B5EF4-FFF2-40B4-BE49-F238E27FC236}">
                    <a16:creationId xmlns:a16="http://schemas.microsoft.com/office/drawing/2014/main" id="{A0B1C69B-6E07-49FA-AB0D-96E39660E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6600" y="3090671"/>
                <a:ext cx="4050800" cy="67665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2D05A0E-A027-4DF1-B5BB-1447AA1FF489}"/>
                  </a:ext>
                </a:extLst>
              </p:cNvPr>
              <p:cNvSpPr txBox="1"/>
              <p:nvPr/>
            </p:nvSpPr>
            <p:spPr>
              <a:xfrm>
                <a:off x="3253838" y="3244333"/>
                <a:ext cx="2636324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pPr algn="ctr"/>
                <a:r>
                  <a:rPr lang="ko-KR" altLang="en-US" dirty="0"/>
                  <a:t>익명성이 무엇인가요</a:t>
                </a:r>
                <a:r>
                  <a:rPr lang="en-US" altLang="ko-KR" dirty="0"/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9D7B50A1-2A19-4112-88C7-A70D134ACCE5}"/>
                </a:ext>
              </a:extLst>
            </p:cNvPr>
            <p:cNvGrpSpPr/>
            <p:nvPr/>
          </p:nvGrpSpPr>
          <p:grpSpPr>
            <a:xfrm>
              <a:off x="7498079" y="2924555"/>
              <a:ext cx="1005842" cy="1008890"/>
              <a:chOff x="7498079" y="2924555"/>
              <a:chExt cx="1005842" cy="1008890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C0871E8D-D2CB-497D-9E23-81A2F6B4DD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079" y="2924555"/>
                <a:ext cx="1005842" cy="1008890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EF266BC-7E6E-424E-AAE7-A32831E4ADC8}"/>
                  </a:ext>
                </a:extLst>
              </p:cNvPr>
              <p:cNvSpPr txBox="1"/>
              <p:nvPr/>
            </p:nvSpPr>
            <p:spPr>
              <a:xfrm>
                <a:off x="7610509" y="3244334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EF5A78FF-12F3-445D-AC7B-8F31A795828C}"/>
              </a:ext>
            </a:extLst>
          </p:cNvPr>
          <p:cNvGrpSpPr/>
          <p:nvPr/>
        </p:nvGrpSpPr>
        <p:grpSpPr>
          <a:xfrm>
            <a:off x="877678" y="3347931"/>
            <a:ext cx="5266618" cy="1008890"/>
            <a:chOff x="877678" y="1500505"/>
            <a:chExt cx="5266618" cy="1008890"/>
          </a:xfrm>
        </p:grpSpPr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C8CB85C8-81E3-418C-8E28-CEA49595FC83}"/>
                </a:ext>
              </a:extLst>
            </p:cNvPr>
            <p:cNvGrpSpPr/>
            <p:nvPr/>
          </p:nvGrpSpPr>
          <p:grpSpPr>
            <a:xfrm>
              <a:off x="877678" y="1500505"/>
              <a:ext cx="1008890" cy="1008890"/>
              <a:chOff x="956055" y="1654555"/>
              <a:chExt cx="1008890" cy="1008890"/>
            </a:xfrm>
          </p:grpSpPr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91A3026B-7CDE-4A79-823A-1D69080B8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C30B8F6-2B01-4F7A-97B3-5F3267B06301}"/>
                  </a:ext>
                </a:extLst>
              </p:cNvPr>
              <p:cNvSpPr txBox="1"/>
              <p:nvPr/>
            </p:nvSpPr>
            <p:spPr>
              <a:xfrm>
                <a:off x="1070009" y="1974333"/>
                <a:ext cx="780983" cy="36933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 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2	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F048BD70-57C9-4D0D-BA37-E5DCF71CAAF5}"/>
                </a:ext>
              </a:extLst>
            </p:cNvPr>
            <p:cNvGrpSpPr/>
            <p:nvPr/>
          </p:nvGrpSpPr>
          <p:grpSpPr>
            <a:xfrm>
              <a:off x="2093496" y="1681784"/>
              <a:ext cx="4050800" cy="676657"/>
              <a:chOff x="2171873" y="1826027"/>
              <a:chExt cx="4050800" cy="676657"/>
            </a:xfrm>
          </p:grpSpPr>
          <p:pic>
            <p:nvPicPr>
              <p:cNvPr id="26" name="그림 25">
                <a:extLst>
                  <a:ext uri="{FF2B5EF4-FFF2-40B4-BE49-F238E27FC236}">
                    <a16:creationId xmlns:a16="http://schemas.microsoft.com/office/drawing/2014/main" id="{1C643959-A8B7-458A-AB99-D993BA670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1873" y="1826027"/>
                <a:ext cx="4050800" cy="676657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161B63B-938E-4CB9-8875-0991EA57073C}"/>
                  </a:ext>
                </a:extLst>
              </p:cNvPr>
              <p:cNvSpPr txBox="1"/>
              <p:nvPr/>
            </p:nvSpPr>
            <p:spPr>
              <a:xfrm>
                <a:off x="3000304" y="1964527"/>
                <a:ext cx="2636324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얼마나 멀리</a:t>
                </a:r>
                <a:r>
                  <a:rPr lang="en-US" altLang="ko-KR" dirty="0"/>
                  <a:t>, </a:t>
                </a:r>
                <a:r>
                  <a:rPr lang="ko-KR" altLang="en-US" dirty="0"/>
                  <a:t>얼마나 오래</a:t>
                </a:r>
                <a:r>
                  <a:rPr lang="en-US" altLang="ko-KR" dirty="0"/>
                  <a:t>?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676B151-60DB-4E61-8B2C-1B9022F2B09B}"/>
              </a:ext>
            </a:extLst>
          </p:cNvPr>
          <p:cNvGrpSpPr/>
          <p:nvPr/>
        </p:nvGrpSpPr>
        <p:grpSpPr>
          <a:xfrm>
            <a:off x="3212930" y="4271644"/>
            <a:ext cx="5290991" cy="1008890"/>
            <a:chOff x="3212930" y="2924555"/>
            <a:chExt cx="5290991" cy="1008890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6FB20919-0A4D-442F-B568-6D082AD4D0AF}"/>
                </a:ext>
              </a:extLst>
            </p:cNvPr>
            <p:cNvGrpSpPr/>
            <p:nvPr/>
          </p:nvGrpSpPr>
          <p:grpSpPr>
            <a:xfrm>
              <a:off x="3212930" y="3090671"/>
              <a:ext cx="4050800" cy="676657"/>
              <a:chOff x="2546600" y="3090671"/>
              <a:chExt cx="4050800" cy="676657"/>
            </a:xfrm>
          </p:grpSpPr>
          <p:pic>
            <p:nvPicPr>
              <p:cNvPr id="35" name="그림 34">
                <a:extLst>
                  <a:ext uri="{FF2B5EF4-FFF2-40B4-BE49-F238E27FC236}">
                    <a16:creationId xmlns:a16="http://schemas.microsoft.com/office/drawing/2014/main" id="{E41350AF-B7CE-4DE6-9959-9C147227B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46600" y="3090671"/>
                <a:ext cx="4050800" cy="676657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855132B-D138-4548-BD7D-3954B592EC36}"/>
                  </a:ext>
                </a:extLst>
              </p:cNvPr>
              <p:cNvSpPr txBox="1"/>
              <p:nvPr/>
            </p:nvSpPr>
            <p:spPr>
              <a:xfrm>
                <a:off x="3139564" y="3244332"/>
                <a:ext cx="2864872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삭제해도 삭제한 게 </a:t>
                </a:r>
                <a:r>
                  <a:rPr lang="ko-KR" altLang="en-US" dirty="0" err="1"/>
                  <a:t>아니에요</a:t>
                </a:r>
                <a:r>
                  <a:rPr lang="en-US" altLang="ko-KR" dirty="0"/>
                  <a:t>!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6342FCC-ED76-433C-9DEA-A0C3ECB31C7D}"/>
                </a:ext>
              </a:extLst>
            </p:cNvPr>
            <p:cNvGrpSpPr/>
            <p:nvPr/>
          </p:nvGrpSpPr>
          <p:grpSpPr>
            <a:xfrm>
              <a:off x="7498079" y="2924555"/>
              <a:ext cx="1005842" cy="1008890"/>
              <a:chOff x="7498079" y="2924555"/>
              <a:chExt cx="1005842" cy="1008890"/>
            </a:xfrm>
          </p:grpSpPr>
          <p:pic>
            <p:nvPicPr>
              <p:cNvPr id="33" name="그림 32">
                <a:extLst>
                  <a:ext uri="{FF2B5EF4-FFF2-40B4-BE49-F238E27FC236}">
                    <a16:creationId xmlns:a16="http://schemas.microsoft.com/office/drawing/2014/main" id="{B7205288-2A94-488F-9703-361629202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98079" y="2924555"/>
                <a:ext cx="1005842" cy="1008890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39826D6-822C-4BB7-BEE1-597FD1F75FCF}"/>
                  </a:ext>
                </a:extLst>
              </p:cNvPr>
              <p:cNvSpPr txBox="1"/>
              <p:nvPr/>
            </p:nvSpPr>
            <p:spPr>
              <a:xfrm>
                <a:off x="7600890" y="3105835"/>
                <a:ext cx="800219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생각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더하기</a:t>
                </a:r>
              </a:p>
            </p:txBody>
          </p:sp>
        </p:grp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35E7588-99E7-45CB-BDB7-D874F0B1C7D5}"/>
              </a:ext>
            </a:extLst>
          </p:cNvPr>
          <p:cNvGrpSpPr/>
          <p:nvPr/>
        </p:nvGrpSpPr>
        <p:grpSpPr>
          <a:xfrm>
            <a:off x="877678" y="5195357"/>
            <a:ext cx="5266618" cy="1008890"/>
            <a:chOff x="877678" y="1500505"/>
            <a:chExt cx="5266618" cy="1008890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F7867706-3BB2-477C-96D7-CF0EB6FE9B9C}"/>
                </a:ext>
              </a:extLst>
            </p:cNvPr>
            <p:cNvGrpSpPr/>
            <p:nvPr/>
          </p:nvGrpSpPr>
          <p:grpSpPr>
            <a:xfrm>
              <a:off x="877678" y="1500505"/>
              <a:ext cx="1008890" cy="1008890"/>
              <a:chOff x="956055" y="1654555"/>
              <a:chExt cx="1008890" cy="1008890"/>
            </a:xfrm>
          </p:grpSpPr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4B0E2574-31F1-4940-97C1-ACC4DF3363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6055" y="1654555"/>
                <a:ext cx="1008890" cy="1008890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9AF2535-F724-4A1B-AED5-D385A17F529F}"/>
                  </a:ext>
                </a:extLst>
              </p:cNvPr>
              <p:cNvSpPr txBox="1"/>
              <p:nvPr/>
            </p:nvSpPr>
            <p:spPr>
              <a:xfrm>
                <a:off x="1060390" y="1835834"/>
                <a:ext cx="800219" cy="64633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수업</a:t>
                </a:r>
                <a:b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</a:br>
                <a:r>
                  <a:rPr lang="ko-KR" altLang="en-US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마무리</a:t>
                </a:r>
                <a:r>
                  <a:rPr lang="en-US" altLang="ko-KR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	</a:t>
                </a:r>
                <a:endParaRPr lang="ko-KR" altLang="en-US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  <p:grpSp>
          <p:nvGrpSpPr>
            <p:cNvPr id="39" name="그룹 38">
              <a:extLst>
                <a:ext uri="{FF2B5EF4-FFF2-40B4-BE49-F238E27FC236}">
                  <a16:creationId xmlns:a16="http://schemas.microsoft.com/office/drawing/2014/main" id="{D3FB7456-7C8C-411C-8030-17B3AC78750C}"/>
                </a:ext>
              </a:extLst>
            </p:cNvPr>
            <p:cNvGrpSpPr/>
            <p:nvPr/>
          </p:nvGrpSpPr>
          <p:grpSpPr>
            <a:xfrm>
              <a:off x="2093496" y="1681784"/>
              <a:ext cx="4050800" cy="676657"/>
              <a:chOff x="2171873" y="1826027"/>
              <a:chExt cx="4050800" cy="676657"/>
            </a:xfrm>
          </p:grpSpPr>
          <p:pic>
            <p:nvPicPr>
              <p:cNvPr id="40" name="그림 39">
                <a:extLst>
                  <a:ext uri="{FF2B5EF4-FFF2-40B4-BE49-F238E27FC236}">
                    <a16:creationId xmlns:a16="http://schemas.microsoft.com/office/drawing/2014/main" id="{79AE1A7C-142F-434B-869E-91672C30FF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1873" y="1826027"/>
                <a:ext cx="4050800" cy="676657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1995DFB-9764-4F8E-82B3-712AB3F2C210}"/>
                  </a:ext>
                </a:extLst>
              </p:cNvPr>
              <p:cNvSpPr txBox="1"/>
              <p:nvPr/>
            </p:nvSpPr>
            <p:spPr>
              <a:xfrm>
                <a:off x="3000304" y="1964527"/>
                <a:ext cx="2636324" cy="369332"/>
              </a:xfrm>
              <a:prstGeom prst="rect">
                <a:avLst/>
              </a:prstGeom>
              <a:noFill/>
            </p:spPr>
            <p:txBody>
              <a:bodyPr wrap="square" rtlCol="0" anchor="ctr" anchorCtr="0">
                <a:spAutoFit/>
              </a:bodyPr>
              <a:lstStyle/>
              <a:p>
                <a:r>
                  <a:rPr lang="ko-KR" altLang="en-US" dirty="0"/>
                  <a:t>내가 남긴 디지털 발자국</a:t>
                </a:r>
                <a:endParaRPr lang="ko-KR" altLang="en-US" sz="1900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02839F-4F2F-4A3C-A7EA-B02B620C27D7}"/>
              </a:ext>
            </a:extLst>
          </p:cNvPr>
          <p:cNvCxnSpPr>
            <a:cxnSpLocks/>
          </p:cNvCxnSpPr>
          <p:nvPr/>
        </p:nvCxnSpPr>
        <p:spPr>
          <a:xfrm>
            <a:off x="555515" y="3023856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EAF2DEDC-C663-48BF-A5F2-B928B668E39B}"/>
              </a:ext>
            </a:extLst>
          </p:cNvPr>
          <p:cNvGrpSpPr/>
          <p:nvPr/>
        </p:nvGrpSpPr>
        <p:grpSpPr>
          <a:xfrm>
            <a:off x="555515" y="1866533"/>
            <a:ext cx="7559030" cy="849656"/>
            <a:chOff x="555515" y="1577415"/>
            <a:chExt cx="7559030" cy="84965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69FF2B-5C15-4322-BE4E-26A5D7E71505}"/>
                </a:ext>
              </a:extLst>
            </p:cNvPr>
            <p:cNvSpPr txBox="1"/>
            <p:nvPr/>
          </p:nvSpPr>
          <p:spPr>
            <a:xfrm>
              <a:off x="2082124" y="1577415"/>
              <a:ext cx="6032421" cy="8496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02-05]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매체에 따른 다양한 읽기 방법을 이해하고 적절하게 적용하며 읽는다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국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04-01]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언어는 생각을 표현하며 다른 사람과 관계를 맺는 수단임을 이해하고 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국어생활을 한다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F5E34781-1E9C-4C45-A835-169514B883AE}"/>
                </a:ext>
              </a:extLst>
            </p:cNvPr>
            <p:cNvGrpSpPr/>
            <p:nvPr/>
          </p:nvGrpSpPr>
          <p:grpSpPr>
            <a:xfrm>
              <a:off x="555515" y="1623547"/>
              <a:ext cx="1027178" cy="795530"/>
              <a:chOff x="555515" y="1623547"/>
              <a:chExt cx="1027178" cy="795530"/>
            </a:xfrm>
          </p:grpSpPr>
          <p:pic>
            <p:nvPicPr>
              <p:cNvPr id="5" name="그림 4">
                <a:extLst>
                  <a:ext uri="{FF2B5EF4-FFF2-40B4-BE49-F238E27FC236}">
                    <a16:creationId xmlns:a16="http://schemas.microsoft.com/office/drawing/2014/main" id="{F6DFF7CC-B496-4907-B08D-C8767BC557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1623547"/>
                <a:ext cx="1027178" cy="79553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5F5F4B-CA12-4114-BC41-223480AF40DE}"/>
                  </a:ext>
                </a:extLst>
              </p:cNvPr>
              <p:cNvSpPr txBox="1"/>
              <p:nvPr/>
            </p:nvSpPr>
            <p:spPr>
              <a:xfrm>
                <a:off x="678612" y="1710941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국어</a:t>
                </a:r>
              </a:p>
            </p:txBody>
          </p:sp>
        </p:grp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23DDA55C-E036-43E1-BF8C-0A0A67759ED0}"/>
              </a:ext>
            </a:extLst>
          </p:cNvPr>
          <p:cNvGrpSpPr/>
          <p:nvPr/>
        </p:nvGrpSpPr>
        <p:grpSpPr>
          <a:xfrm>
            <a:off x="555515" y="3223035"/>
            <a:ext cx="8080006" cy="1106137"/>
            <a:chOff x="555515" y="2957037"/>
            <a:chExt cx="8080006" cy="110613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E750EC-CF0D-48E8-AB1F-08A75F2893E2}"/>
                </a:ext>
              </a:extLst>
            </p:cNvPr>
            <p:cNvSpPr txBox="1"/>
            <p:nvPr/>
          </p:nvSpPr>
          <p:spPr>
            <a:xfrm>
              <a:off x="2082124" y="2957037"/>
              <a:ext cx="6553397" cy="11061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02-02]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생활 속에서 인권 보장이 필요한 사례를 탐구하여 인권의 중요성을 인식하고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 보호를 실천하는 태도를 기른다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사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02-04]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헌법에서 규정하는 기본권과 의무가 일상생활에 적용된 사례를 조사하고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권리와 의무의 조화를 추구하는 자세를 기른다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28780CC5-D233-412D-A64F-99C1915FC7B1}"/>
                </a:ext>
              </a:extLst>
            </p:cNvPr>
            <p:cNvGrpSpPr/>
            <p:nvPr/>
          </p:nvGrpSpPr>
          <p:grpSpPr>
            <a:xfrm>
              <a:off x="555515" y="3061067"/>
              <a:ext cx="1027178" cy="798578"/>
              <a:chOff x="555515" y="3241728"/>
              <a:chExt cx="1027178" cy="798578"/>
            </a:xfrm>
          </p:grpSpPr>
          <p:pic>
            <p:nvPicPr>
              <p:cNvPr id="7" name="그림 6">
                <a:extLst>
                  <a:ext uri="{FF2B5EF4-FFF2-40B4-BE49-F238E27FC236}">
                    <a16:creationId xmlns:a16="http://schemas.microsoft.com/office/drawing/2014/main" id="{16FC4EE5-5D67-41BA-9B83-9D09839150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3241728"/>
                <a:ext cx="1027178" cy="798578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9182EEA7-2EEC-46B4-B472-6774CB8A3C6A}"/>
                  </a:ext>
                </a:extLst>
              </p:cNvPr>
              <p:cNvSpPr txBox="1"/>
              <p:nvPr/>
            </p:nvSpPr>
            <p:spPr>
              <a:xfrm>
                <a:off x="678612" y="3314413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사회</a:t>
                </a:r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DC3F065-3623-4F2E-B96F-DEFAF9A9CA17}"/>
              </a:ext>
            </a:extLst>
          </p:cNvPr>
          <p:cNvGrpSpPr/>
          <p:nvPr/>
        </p:nvGrpSpPr>
        <p:grpSpPr>
          <a:xfrm>
            <a:off x="555515" y="4762125"/>
            <a:ext cx="7559030" cy="1107996"/>
            <a:chOff x="555515" y="4672584"/>
            <a:chExt cx="7559030" cy="1107996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0A33806-8A4C-47DF-8214-3410A73315DB}"/>
                </a:ext>
              </a:extLst>
            </p:cNvPr>
            <p:cNvSpPr txBox="1"/>
            <p:nvPr/>
          </p:nvSpPr>
          <p:spPr>
            <a:xfrm>
              <a:off x="2082124" y="4672584"/>
              <a:ext cx="6032421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02-01]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발생하는 여러 문제에 대한 도덕적 민감성을 기르며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사이버 공간에서 지켜야 할 예절과 법을 알고 </a:t>
              </a:r>
              <a:r>
                <a:rPr lang="ko-KR" altLang="en-US" sz="1400" dirty="0" err="1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습관화한다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</a:p>
            <a:p>
              <a:pPr marL="987425" indent="-987425">
                <a:lnSpc>
                  <a:spcPts val="2000"/>
                </a:lnSpc>
              </a:pP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[6</a:t>
              </a:r>
              <a:r>
                <a:rPr lang="ko-KR" altLang="en-US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도</a:t>
              </a: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03-01] </a:t>
              </a: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인권의 의미와 인권을 존중하는 삶의 중요성을 이해하고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,</a:t>
              </a:r>
              <a:b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</a:br>
              <a:r>
                <a:rPr lang="ko-KR" altLang="en-US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인권 존중의 방법을 익힌다</a:t>
              </a:r>
              <a:r>
                <a:rPr lang="en-US" altLang="ko-KR" sz="1400" dirty="0">
                  <a:latin typeface="나눔바른고딕OTF Light" panose="02000303000000000000" pitchFamily="50" charset="-127"/>
                  <a:ea typeface="나눔바른고딕OTF Light" panose="02000303000000000000" pitchFamily="50" charset="-127"/>
                </a:rPr>
                <a:t>.</a:t>
              </a:r>
              <a:endPara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endParaRPr>
            </a:p>
          </p:txBody>
        </p:sp>
        <p:grpSp>
          <p:nvGrpSpPr>
            <p:cNvPr id="32" name="그룹 31">
              <a:extLst>
                <a:ext uri="{FF2B5EF4-FFF2-40B4-BE49-F238E27FC236}">
                  <a16:creationId xmlns:a16="http://schemas.microsoft.com/office/drawing/2014/main" id="{F7DD9785-9C7B-4575-ADAF-4557596984CF}"/>
                </a:ext>
              </a:extLst>
            </p:cNvPr>
            <p:cNvGrpSpPr/>
            <p:nvPr/>
          </p:nvGrpSpPr>
          <p:grpSpPr>
            <a:xfrm>
              <a:off x="555515" y="4754523"/>
              <a:ext cx="1027178" cy="798578"/>
              <a:chOff x="555515" y="4905617"/>
              <a:chExt cx="1027178" cy="798578"/>
            </a:xfrm>
          </p:grpSpPr>
          <p:pic>
            <p:nvPicPr>
              <p:cNvPr id="9" name="그림 8">
                <a:extLst>
                  <a:ext uri="{FF2B5EF4-FFF2-40B4-BE49-F238E27FC236}">
                    <a16:creationId xmlns:a16="http://schemas.microsoft.com/office/drawing/2014/main" id="{450B33CC-2D6F-405C-83A5-6B1EFA3F71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15" y="4905617"/>
                <a:ext cx="1027178" cy="798578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EFD096C-21A0-4704-ABC0-219A69E27EA5}"/>
                  </a:ext>
                </a:extLst>
              </p:cNvPr>
              <p:cNvSpPr txBox="1"/>
              <p:nvPr/>
            </p:nvSpPr>
            <p:spPr>
              <a:xfrm>
                <a:off x="678612" y="4982776"/>
                <a:ext cx="780983" cy="4924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/>
                <a:r>
                  <a:rPr lang="ko-KR" altLang="en-US" sz="2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도덕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그룹 5">
            <a:extLst>
              <a:ext uri="{FF2B5EF4-FFF2-40B4-BE49-F238E27FC236}">
                <a16:creationId xmlns:a16="http://schemas.microsoft.com/office/drawing/2014/main" id="{EB8FCFE0-D24D-436C-AA9E-3CEAD455151A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AC97CB7D-0E40-40ED-AF0A-B2B94A20A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E4BE31-92E9-48C6-9605-919C031F415F}"/>
                </a:ext>
              </a:extLst>
            </p:cNvPr>
            <p:cNvSpPr txBox="1"/>
            <p:nvPr/>
          </p:nvSpPr>
          <p:spPr>
            <a:xfrm>
              <a:off x="3120319" y="2435083"/>
              <a:ext cx="2903359" cy="163121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</a:t>
              </a:r>
            </a:p>
            <a:p>
              <a:pPr algn="ctr"/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미디어란</a:t>
              </a:r>
              <a:r>
                <a:rPr lang="en-US" altLang="ko-KR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395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그룹 16">
            <a:extLst>
              <a:ext uri="{FF2B5EF4-FFF2-40B4-BE49-F238E27FC236}">
                <a16:creationId xmlns:a16="http://schemas.microsoft.com/office/drawing/2014/main" id="{11D3F72B-F709-4D0E-B00F-BB997CF421CC}"/>
              </a:ext>
            </a:extLst>
          </p:cNvPr>
          <p:cNvGrpSpPr/>
          <p:nvPr/>
        </p:nvGrpSpPr>
        <p:grpSpPr>
          <a:xfrm>
            <a:off x="610632" y="2708309"/>
            <a:ext cx="7922737" cy="2999238"/>
            <a:chOff x="610632" y="2463866"/>
            <a:chExt cx="7922737" cy="2999238"/>
          </a:xfrm>
        </p:grpSpPr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9823AF8A-7834-4A6C-9374-77E41AE4995E}"/>
                </a:ext>
              </a:extLst>
            </p:cNvPr>
            <p:cNvGrpSpPr/>
            <p:nvPr/>
          </p:nvGrpSpPr>
          <p:grpSpPr>
            <a:xfrm>
              <a:off x="610632" y="2463866"/>
              <a:ext cx="7922737" cy="2999238"/>
              <a:chOff x="705564" y="2659920"/>
              <a:chExt cx="7922737" cy="2999238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BD4B6333-D166-4905-B734-117464ED67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5564" y="2659920"/>
                <a:ext cx="1341123" cy="2535941"/>
              </a:xfrm>
              <a:prstGeom prst="rect">
                <a:avLst/>
              </a:prstGeom>
            </p:spPr>
          </p:pic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DEC20A9E-3122-4261-92D8-D5D0AC52CE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10824" y="2998248"/>
                <a:ext cx="2630429" cy="1859284"/>
              </a:xfrm>
              <a:prstGeom prst="rect">
                <a:avLst/>
              </a:prstGeom>
            </p:spPr>
          </p:pic>
          <p:pic>
            <p:nvPicPr>
              <p:cNvPr id="10" name="그림 9">
                <a:extLst>
                  <a:ext uri="{FF2B5EF4-FFF2-40B4-BE49-F238E27FC236}">
                    <a16:creationId xmlns:a16="http://schemas.microsoft.com/office/drawing/2014/main" id="{70AB6A77-036C-479F-A246-0310BE8FB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05390" y="2659920"/>
                <a:ext cx="3422911" cy="299923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ACAA024-2413-424B-96B5-2F7A9A18DBB3}"/>
                </a:ext>
              </a:extLst>
            </p:cNvPr>
            <p:cNvSpPr txBox="1"/>
            <p:nvPr/>
          </p:nvSpPr>
          <p:spPr>
            <a:xfrm>
              <a:off x="730401" y="3070116"/>
              <a:ext cx="1101584" cy="132343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</a:t>
              </a:r>
            </a:p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미디어란</a:t>
              </a:r>
            </a:p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</a:t>
              </a:r>
            </a:p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일까요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3EBFB63-6722-4075-8772-BB54F296AB20}"/>
                </a:ext>
              </a:extLst>
            </p:cNvPr>
            <p:cNvSpPr txBox="1"/>
            <p:nvPr/>
          </p:nvSpPr>
          <p:spPr>
            <a:xfrm>
              <a:off x="2493002" y="3224004"/>
              <a:ext cx="2076209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우리가 이용하는</a:t>
              </a:r>
            </a:p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미디어에는</a:t>
              </a:r>
            </a:p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무엇이 있을까요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B06ED9C-91F5-4426-A690-9714D8C6CDF4}"/>
                </a:ext>
              </a:extLst>
            </p:cNvPr>
            <p:cNvSpPr txBox="1"/>
            <p:nvPr/>
          </p:nvSpPr>
          <p:spPr>
            <a:xfrm>
              <a:off x="5898423" y="3224003"/>
              <a:ext cx="1846979" cy="1015663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미디어의</a:t>
              </a:r>
            </a:p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특징은</a:t>
              </a:r>
            </a:p>
            <a:p>
              <a:pPr algn="ctr"/>
              <a:r>
                <a:rPr lang="ko-KR" altLang="en-US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무엇일까요</a:t>
              </a:r>
              <a:r>
                <a:rPr lang="en-US" altLang="ko-KR" sz="2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CED80183-DE1B-43B1-8489-5D1DE9AD2C48}"/>
              </a:ext>
            </a:extLst>
          </p:cNvPr>
          <p:cNvGrpSpPr/>
          <p:nvPr/>
        </p:nvGrpSpPr>
        <p:grpSpPr>
          <a:xfrm>
            <a:off x="3217637" y="1386407"/>
            <a:ext cx="2708727" cy="627889"/>
            <a:chOff x="3315518" y="1256674"/>
            <a:chExt cx="2708727" cy="627889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90F926D0-C879-4614-A8EC-32EB8F443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3788" y="1256674"/>
              <a:ext cx="600457" cy="62788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928C2E0-43DA-4BAA-BCE4-2DA90BCCF2F3}"/>
                </a:ext>
              </a:extLst>
            </p:cNvPr>
            <p:cNvSpPr txBox="1"/>
            <p:nvPr/>
          </p:nvSpPr>
          <p:spPr>
            <a:xfrm>
              <a:off x="3315518" y="1309009"/>
              <a:ext cx="2108270" cy="523220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28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생각해봅시다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77CEBC6-327E-440F-A775-5C8EC8BC1DEB}"/>
              </a:ext>
            </a:extLst>
          </p:cNvPr>
          <p:cNvSpPr txBox="1"/>
          <p:nvPr/>
        </p:nvSpPr>
        <p:spPr>
          <a:xfrm>
            <a:off x="2089014" y="388921"/>
            <a:ext cx="173637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미디어란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슬라이드 번호 개체 틀 1">
            <a:extLst>
              <a:ext uri="{FF2B5EF4-FFF2-40B4-BE49-F238E27FC236}">
                <a16:creationId xmlns:a16="http://schemas.microsoft.com/office/drawing/2014/main" id="{24681E4E-DA88-4684-88A3-D23AC1C3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395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1865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D0610CBD-45D0-4746-9256-324221ACFD08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FB791340-C10F-4E3C-B2E2-BBD68DEE3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7CCCBD-04C3-49E2-A583-29C504AF9143}"/>
                </a:ext>
              </a:extLst>
            </p:cNvPr>
            <p:cNvSpPr txBox="1"/>
            <p:nvPr/>
          </p:nvSpPr>
          <p:spPr>
            <a:xfrm>
              <a:off x="2834183" y="2435083"/>
              <a:ext cx="3475631" cy="163121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익명성이</a:t>
              </a:r>
            </a:p>
            <a:p>
              <a:pPr algn="ctr"/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무엇인가요</a:t>
              </a:r>
              <a:r>
                <a:rPr lang="en-US" altLang="ko-KR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BEE784DF-B326-4CD9-A0DC-0F383D6A5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395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51146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C6AC268-A3BF-47D4-9C52-CDEA8B61F58F}"/>
              </a:ext>
            </a:extLst>
          </p:cNvPr>
          <p:cNvSpPr txBox="1"/>
          <p:nvPr/>
        </p:nvSpPr>
        <p:spPr>
          <a:xfrm>
            <a:off x="2189325" y="388921"/>
            <a:ext cx="202959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익명성이 무엇인가요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77C52149-3FC6-4CE4-9DD9-5C94FE8AA2B9}"/>
              </a:ext>
            </a:extLst>
          </p:cNvPr>
          <p:cNvGrpSpPr/>
          <p:nvPr/>
        </p:nvGrpSpPr>
        <p:grpSpPr>
          <a:xfrm>
            <a:off x="990639" y="1827919"/>
            <a:ext cx="7217040" cy="3200115"/>
            <a:chOff x="990639" y="1791707"/>
            <a:chExt cx="7217040" cy="3200115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74497E7-4E95-49F5-B38A-4E3204C6CB56}"/>
                </a:ext>
              </a:extLst>
            </p:cNvPr>
            <p:cNvGrpSpPr/>
            <p:nvPr/>
          </p:nvGrpSpPr>
          <p:grpSpPr>
            <a:xfrm>
              <a:off x="990639" y="1791707"/>
              <a:ext cx="7217040" cy="3200115"/>
              <a:chOff x="990639" y="1791707"/>
              <a:chExt cx="7217040" cy="3200115"/>
            </a:xfrm>
          </p:grpSpPr>
          <p:grpSp>
            <p:nvGrpSpPr>
              <p:cNvPr id="13" name="그룹 12">
                <a:extLst>
                  <a:ext uri="{FF2B5EF4-FFF2-40B4-BE49-F238E27FC236}">
                    <a16:creationId xmlns:a16="http://schemas.microsoft.com/office/drawing/2014/main" id="{5EC2B6F3-1328-47B4-A480-3B63A9CCE903}"/>
                  </a:ext>
                </a:extLst>
              </p:cNvPr>
              <p:cNvGrpSpPr/>
              <p:nvPr/>
            </p:nvGrpSpPr>
            <p:grpSpPr>
              <a:xfrm>
                <a:off x="1367072" y="1791707"/>
                <a:ext cx="6409856" cy="2566281"/>
                <a:chOff x="1367072" y="2045204"/>
                <a:chExt cx="6409856" cy="2566281"/>
              </a:xfrm>
            </p:grpSpPr>
            <p:grpSp>
              <p:nvGrpSpPr>
                <p:cNvPr id="11" name="그룹 10">
                  <a:extLst>
                    <a:ext uri="{FF2B5EF4-FFF2-40B4-BE49-F238E27FC236}">
                      <a16:creationId xmlns:a16="http://schemas.microsoft.com/office/drawing/2014/main" id="{181C88A5-5ED2-4CAF-A227-8BE3FD21178F}"/>
                    </a:ext>
                  </a:extLst>
                </p:cNvPr>
                <p:cNvGrpSpPr/>
                <p:nvPr/>
              </p:nvGrpSpPr>
              <p:grpSpPr>
                <a:xfrm>
                  <a:off x="1548378" y="2200112"/>
                  <a:ext cx="6047244" cy="2015751"/>
                  <a:chOff x="1548378" y="2200112"/>
                  <a:chExt cx="6047244" cy="2015751"/>
                </a:xfrm>
              </p:grpSpPr>
              <p:pic>
                <p:nvPicPr>
                  <p:cNvPr id="5" name="그림 4">
                    <a:extLst>
                      <a:ext uri="{FF2B5EF4-FFF2-40B4-BE49-F238E27FC236}">
                        <a16:creationId xmlns:a16="http://schemas.microsoft.com/office/drawing/2014/main" id="{0F57F4BC-0437-4539-A35E-CB00C6D8732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548378" y="2200112"/>
                    <a:ext cx="6047244" cy="737618"/>
                  </a:xfrm>
                  <a:prstGeom prst="rect">
                    <a:avLst/>
                  </a:prstGeom>
                </p:spPr>
              </p:pic>
              <p:sp>
                <p:nvSpPr>
                  <p:cNvPr id="6" name="직사각형 5">
                    <a:extLst>
                      <a:ext uri="{FF2B5EF4-FFF2-40B4-BE49-F238E27FC236}">
                        <a16:creationId xmlns:a16="http://schemas.microsoft.com/office/drawing/2014/main" id="{BE2A2207-1362-4847-ACBB-59B3868BC2CA}"/>
                      </a:ext>
                    </a:extLst>
                  </p:cNvPr>
                  <p:cNvSpPr/>
                  <p:nvPr/>
                </p:nvSpPr>
                <p:spPr>
                  <a:xfrm>
                    <a:off x="1743950" y="2384255"/>
                    <a:ext cx="800219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ko-KR" altLang="en-US" b="1" dirty="0">
                        <a:latin typeface="나눔바른고딕" panose="020B0603020101020101" pitchFamily="50" charset="-127"/>
                        <a:ea typeface="나눔바른고딕" panose="020B0603020101020101" pitchFamily="50" charset="-127"/>
                      </a:rPr>
                      <a:t>익명성</a:t>
                    </a:r>
                    <a:endParaRPr lang="ko-KR" altLang="en-US" dirty="0"/>
                  </a:p>
                </p:txBody>
              </p:sp>
              <p:grpSp>
                <p:nvGrpSpPr>
                  <p:cNvPr id="9" name="그룹 8">
                    <a:extLst>
                      <a:ext uri="{FF2B5EF4-FFF2-40B4-BE49-F238E27FC236}">
                        <a16:creationId xmlns:a16="http://schemas.microsoft.com/office/drawing/2014/main" id="{A83B28CF-5128-46AB-B351-B0112E5774A4}"/>
                      </a:ext>
                    </a:extLst>
                  </p:cNvPr>
                  <p:cNvGrpSpPr/>
                  <p:nvPr/>
                </p:nvGrpSpPr>
                <p:grpSpPr>
                  <a:xfrm>
                    <a:off x="1743950" y="3105835"/>
                    <a:ext cx="4649030" cy="1110028"/>
                    <a:chOff x="1743950" y="3105835"/>
                    <a:chExt cx="4649030" cy="1110028"/>
                  </a:xfrm>
                </p:grpSpPr>
                <p:sp>
                  <p:nvSpPr>
                    <p:cNvPr id="7" name="직사각형 6">
                      <a:extLst>
                        <a:ext uri="{FF2B5EF4-FFF2-40B4-BE49-F238E27FC236}">
                          <a16:creationId xmlns:a16="http://schemas.microsoft.com/office/drawing/2014/main" id="{D3E1CD2E-2F01-4D25-BA77-BF1B7C12EA5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3950" y="3105835"/>
                      <a:ext cx="870751" cy="323165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ko-KR" altLang="en-US" sz="1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국어사전</a:t>
                      </a:r>
                      <a:endParaRPr lang="ko-KR" altLang="en-US" sz="1500" b="1" dirty="0"/>
                    </a:p>
                  </p:txBody>
                </p:sp>
                <p:sp>
                  <p:nvSpPr>
                    <p:cNvPr id="8" name="직사각형 7">
                      <a:extLst>
                        <a:ext uri="{FF2B5EF4-FFF2-40B4-BE49-F238E27FC236}">
                          <a16:creationId xmlns:a16="http://schemas.microsoft.com/office/drawing/2014/main" id="{42545E67-8C9C-4FB0-9A49-833EAA7E110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43950" y="3504771"/>
                      <a:ext cx="4649030" cy="711092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>
                        <a:lnSpc>
                          <a:spcPts val="2500"/>
                        </a:lnSpc>
                      </a:pPr>
                      <a:r>
                        <a:rPr lang="ko-KR" altLang="en-US" sz="1500" b="1" u="sng" dirty="0">
                          <a:solidFill>
                            <a:srgbClr val="0070C0"/>
                          </a:solidFill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익명성</a:t>
                      </a:r>
                      <a:r>
                        <a:rPr lang="ko-KR" altLang="en-US" sz="1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 </a:t>
                      </a:r>
                      <a:r>
                        <a:rPr lang="en-US" altLang="ko-KR" sz="1500" dirty="0">
                          <a:latin typeface="나눔바른고딕OTF Light" panose="02000303000000000000" pitchFamily="50" charset="-127"/>
                          <a:ea typeface="나눔바른고딕OTF Light" panose="02000303000000000000" pitchFamily="50" charset="-127"/>
                        </a:rPr>
                        <a:t>(</a:t>
                      </a:r>
                      <a:r>
                        <a:rPr lang="ko-KR" altLang="en-US" sz="1500" dirty="0">
                          <a:latin typeface="나눔바른고딕OTF Light" panose="02000303000000000000" pitchFamily="50" charset="-127"/>
                          <a:ea typeface="나눔바른고딕OTF Light" panose="02000303000000000000" pitchFamily="50" charset="-127"/>
                        </a:rPr>
                        <a:t>匿名性</a:t>
                      </a:r>
                      <a:r>
                        <a:rPr lang="en-US" altLang="ko-KR" sz="1500" dirty="0">
                          <a:latin typeface="나눔바른고딕OTF Light" panose="02000303000000000000" pitchFamily="50" charset="-127"/>
                          <a:ea typeface="나눔바른고딕OTF Light" panose="02000303000000000000" pitchFamily="50" charset="-127"/>
                        </a:rPr>
                        <a:t>)[</a:t>
                      </a:r>
                      <a:r>
                        <a:rPr lang="ko-KR" altLang="en-US" sz="1500" dirty="0" err="1">
                          <a:latin typeface="나눔바른고딕OTF Light" panose="02000303000000000000" pitchFamily="50" charset="-127"/>
                          <a:ea typeface="나눔바른고딕OTF Light" panose="02000303000000000000" pitchFamily="50" charset="-127"/>
                        </a:rPr>
                        <a:t>잉명썽</a:t>
                      </a:r>
                      <a:r>
                        <a:rPr lang="en-US" altLang="ko-KR" sz="1500" dirty="0">
                          <a:latin typeface="나눔바른고딕OTF Light" panose="02000303000000000000" pitchFamily="50" charset="-127"/>
                          <a:ea typeface="나눔바른고딕OTF Light" panose="02000303000000000000" pitchFamily="50" charset="-127"/>
                        </a:rPr>
                        <a:t>]</a:t>
                      </a:r>
                    </a:p>
                    <a:p>
                      <a:pPr>
                        <a:lnSpc>
                          <a:spcPts val="2500"/>
                        </a:lnSpc>
                      </a:pPr>
                      <a:r>
                        <a:rPr lang="en-US" altLang="ko-KR" sz="1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[</a:t>
                      </a:r>
                      <a:r>
                        <a:rPr lang="ko-KR" altLang="en-US" sz="1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명사</a:t>
                      </a:r>
                      <a:r>
                        <a:rPr lang="en-US" altLang="ko-KR" sz="1500" b="1" dirty="0">
                          <a:latin typeface="나눔바른고딕" panose="020B0603020101020101" pitchFamily="50" charset="-127"/>
                          <a:ea typeface="나눔바른고딕" panose="020B0603020101020101" pitchFamily="50" charset="-127"/>
                        </a:rPr>
                        <a:t>] </a:t>
                      </a:r>
                      <a:r>
                        <a:rPr lang="ko-KR" altLang="en-US" sz="1500" dirty="0">
                          <a:latin typeface="나눔바른고딕OTF Light" panose="02000303000000000000" pitchFamily="50" charset="-127"/>
                          <a:ea typeface="나눔바른고딕OTF Light" panose="02000303000000000000" pitchFamily="50" charset="-127"/>
                        </a:rPr>
                        <a:t>어떤 행위를 한 사람이 누구인지 드러나지 않는 특성</a:t>
                      </a:r>
                    </a:p>
                  </p:txBody>
                </p:sp>
              </p:grpSp>
            </p:grpSp>
            <p:sp>
              <p:nvSpPr>
                <p:cNvPr id="12" name="직사각형 11">
                  <a:extLst>
                    <a:ext uri="{FF2B5EF4-FFF2-40B4-BE49-F238E27FC236}">
                      <a16:creationId xmlns:a16="http://schemas.microsoft.com/office/drawing/2014/main" id="{0FCD47CA-0AAB-4D9C-9460-BD2BFD0254EF}"/>
                    </a:ext>
                  </a:extLst>
                </p:cNvPr>
                <p:cNvSpPr/>
                <p:nvPr/>
              </p:nvSpPr>
              <p:spPr>
                <a:xfrm>
                  <a:off x="1367072" y="2045204"/>
                  <a:ext cx="6409856" cy="2566281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dirty="0">
                    <a:ln>
                      <a:solidFill>
                        <a:schemeClr val="tx1"/>
                      </a:solidFill>
                    </a:ln>
                  </a:endParaRPr>
                </a:p>
              </p:txBody>
            </p:sp>
          </p:grpSp>
          <p:sp>
            <p:nvSpPr>
              <p:cNvPr id="14" name="직사각형 13">
                <a:extLst>
                  <a:ext uri="{FF2B5EF4-FFF2-40B4-BE49-F238E27FC236}">
                    <a16:creationId xmlns:a16="http://schemas.microsoft.com/office/drawing/2014/main" id="{6E1BF9EB-DFC8-4C0C-A03F-2A92BC277684}"/>
                  </a:ext>
                </a:extLst>
              </p:cNvPr>
              <p:cNvSpPr/>
              <p:nvPr/>
            </p:nvSpPr>
            <p:spPr>
              <a:xfrm>
                <a:off x="990639" y="4545546"/>
                <a:ext cx="7217040" cy="44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ko-KR" altLang="en-US" sz="2300" b="1" dirty="0">
                    <a:solidFill>
                      <a:srgbClr val="1B1B1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온라인 속 익명성으로 인해 어떤 일들이 일어날 수 있을까요</a:t>
                </a:r>
                <a:r>
                  <a:rPr lang="en-US" altLang="ko-KR" sz="2300" b="1" dirty="0">
                    <a:solidFill>
                      <a:srgbClr val="1B1B1E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?</a:t>
                </a:r>
                <a:endParaRPr lang="ko-KR" altLang="en-US" sz="2300" dirty="0">
                  <a:solidFill>
                    <a:srgbClr val="1B1B1E"/>
                  </a:solidFill>
                </a:endParaRPr>
              </a:p>
            </p:txBody>
          </p:sp>
        </p:grp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DB97D1F5-70B0-41A0-A7CC-3D39697150A9}"/>
                </a:ext>
              </a:extLst>
            </p:cNvPr>
            <p:cNvCxnSpPr>
              <a:cxnSpLocks/>
            </p:cNvCxnSpPr>
            <p:nvPr/>
          </p:nvCxnSpPr>
          <p:spPr>
            <a:xfrm>
              <a:off x="1056636" y="4973716"/>
              <a:ext cx="6994516" cy="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슬라이드 번호 개체 틀 1">
            <a:extLst>
              <a:ext uri="{FF2B5EF4-FFF2-40B4-BE49-F238E27FC236}">
                <a16:creationId xmlns:a16="http://schemas.microsoft.com/office/drawing/2014/main" id="{1F1A230F-49A7-4439-A320-B7206D78F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395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 dirty="0"/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22EA898-11AF-48B6-8EA5-68CCC459DB5F}"/>
              </a:ext>
            </a:extLst>
          </p:cNvPr>
          <p:cNvSpPr/>
          <p:nvPr/>
        </p:nvSpPr>
        <p:spPr>
          <a:xfrm>
            <a:off x="2276847" y="4021947"/>
            <a:ext cx="5374840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국립국어원 표준국어대사전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0501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6B7BD09F-2115-41A7-91F4-64D8C844452B}"/>
              </a:ext>
            </a:extLst>
          </p:cNvPr>
          <p:cNvSpPr/>
          <p:nvPr/>
        </p:nvSpPr>
        <p:spPr>
          <a:xfrm>
            <a:off x="5395417" y="1769455"/>
            <a:ext cx="3316934" cy="21159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세상에서는</a:t>
            </a:r>
            <a:b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익명성을 통해 사람들은</a:t>
            </a:r>
            <a:b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자신이 원하는 모습이</a:t>
            </a:r>
            <a:b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될 수 있어요</a:t>
            </a:r>
            <a:endParaRPr lang="ko-KR" altLang="en-US" sz="2600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F1838C9E-AA1D-44B5-8D20-BA383A422ADB}"/>
              </a:ext>
            </a:extLst>
          </p:cNvPr>
          <p:cNvSpPr/>
          <p:nvPr/>
        </p:nvSpPr>
        <p:spPr>
          <a:xfrm>
            <a:off x="5544498" y="4313727"/>
            <a:ext cx="3018775" cy="10900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익명성은 어떤 영향을</a:t>
            </a:r>
          </a:p>
          <a:p>
            <a:pPr algn="ctr">
              <a:lnSpc>
                <a:spcPts val="4000"/>
              </a:lnSpc>
            </a:pPr>
            <a:r>
              <a:rPr lang="ko-KR" altLang="en-US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미칠 수 있나요</a:t>
            </a:r>
            <a:r>
              <a:rPr lang="en-US" altLang="ko-KR" sz="2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600" dirty="0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F98FCB3-C624-4CB3-B280-508A0F490AB6}"/>
              </a:ext>
            </a:extLst>
          </p:cNvPr>
          <p:cNvCxnSpPr>
            <a:cxnSpLocks/>
          </p:cNvCxnSpPr>
          <p:nvPr/>
        </p:nvCxnSpPr>
        <p:spPr>
          <a:xfrm>
            <a:off x="5395418" y="2815368"/>
            <a:ext cx="3316934" cy="181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755C9C1-4E16-426A-929F-A412AF43DB15}"/>
              </a:ext>
            </a:extLst>
          </p:cNvPr>
          <p:cNvSpPr txBox="1"/>
          <p:nvPr/>
        </p:nvSpPr>
        <p:spPr>
          <a:xfrm>
            <a:off x="2189325" y="388921"/>
            <a:ext cx="2029590" cy="353943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ko-KR" altLang="en-US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익명성이 무엇인가요</a:t>
            </a:r>
            <a:r>
              <a:rPr lang="en-US" altLang="ko-KR" sz="17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8E08386A-CD5D-4392-BA25-11E14D9FABA2}"/>
              </a:ext>
            </a:extLst>
          </p:cNvPr>
          <p:cNvCxnSpPr>
            <a:cxnSpLocks/>
          </p:cNvCxnSpPr>
          <p:nvPr/>
        </p:nvCxnSpPr>
        <p:spPr>
          <a:xfrm>
            <a:off x="5395418" y="3823320"/>
            <a:ext cx="3316934" cy="181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연결선 47">
            <a:extLst>
              <a:ext uri="{FF2B5EF4-FFF2-40B4-BE49-F238E27FC236}">
                <a16:creationId xmlns:a16="http://schemas.microsoft.com/office/drawing/2014/main" id="{82C8AD48-69D9-4EAF-A222-47878AB043EA}"/>
              </a:ext>
            </a:extLst>
          </p:cNvPr>
          <p:cNvCxnSpPr>
            <a:cxnSpLocks/>
          </p:cNvCxnSpPr>
          <p:nvPr/>
        </p:nvCxnSpPr>
        <p:spPr>
          <a:xfrm>
            <a:off x="5395418" y="3319344"/>
            <a:ext cx="3316934" cy="181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187281D9-42A5-44DF-B0D1-10B754F86848}"/>
              </a:ext>
            </a:extLst>
          </p:cNvPr>
          <p:cNvCxnSpPr>
            <a:cxnSpLocks/>
          </p:cNvCxnSpPr>
          <p:nvPr/>
        </p:nvCxnSpPr>
        <p:spPr>
          <a:xfrm>
            <a:off x="5395418" y="2311392"/>
            <a:ext cx="3316934" cy="181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10204CD8-C9EC-44A7-A05D-42BB588C609B}"/>
              </a:ext>
            </a:extLst>
          </p:cNvPr>
          <p:cNvCxnSpPr>
            <a:cxnSpLocks/>
          </p:cNvCxnSpPr>
          <p:nvPr/>
        </p:nvCxnSpPr>
        <p:spPr>
          <a:xfrm>
            <a:off x="5395418" y="4862037"/>
            <a:ext cx="3316934" cy="181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8F2CE601-5F17-42AE-8165-E0D1C1B1C8D0}"/>
              </a:ext>
            </a:extLst>
          </p:cNvPr>
          <p:cNvCxnSpPr>
            <a:cxnSpLocks/>
          </p:cNvCxnSpPr>
          <p:nvPr/>
        </p:nvCxnSpPr>
        <p:spPr>
          <a:xfrm>
            <a:off x="5395418" y="5356354"/>
            <a:ext cx="3316934" cy="1810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47EB56A9-5D3E-4146-BE7B-BA22809F6CD6}"/>
              </a:ext>
            </a:extLst>
          </p:cNvPr>
          <p:cNvSpPr/>
          <p:nvPr/>
        </p:nvSpPr>
        <p:spPr>
          <a:xfrm>
            <a:off x="515445" y="4802301"/>
            <a:ext cx="3834306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천의 얼굴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en-US" altLang="ko-KR" sz="900" dirty="0" err="1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kobaco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2005)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55" name="슬라이드 번호 개체 틀 1">
            <a:extLst>
              <a:ext uri="{FF2B5EF4-FFF2-40B4-BE49-F238E27FC236}">
                <a16:creationId xmlns:a16="http://schemas.microsoft.com/office/drawing/2014/main" id="{A6B45EBA-7E80-448F-90AD-F5223761514E}"/>
              </a:ext>
            </a:extLst>
          </p:cNvPr>
          <p:cNvSpPr txBox="1">
            <a:spLocks/>
          </p:cNvSpPr>
          <p:nvPr/>
        </p:nvSpPr>
        <p:spPr>
          <a:xfrm>
            <a:off x="6537395" y="635635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E7C77EB-9EBE-48E7-9A58-6125A458D1D7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6DF106FE-C6F6-495A-9252-EC75E77E605E}"/>
              </a:ext>
            </a:extLst>
          </p:cNvPr>
          <p:cNvGrpSpPr/>
          <p:nvPr/>
        </p:nvGrpSpPr>
        <p:grpSpPr>
          <a:xfrm>
            <a:off x="7386743" y="1019166"/>
            <a:ext cx="1176530" cy="457201"/>
            <a:chOff x="7386743" y="1019166"/>
            <a:chExt cx="1176530" cy="457201"/>
          </a:xfrm>
        </p:grpSpPr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76EA96EF-E7F1-4783-8637-92087C176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6743" y="1019166"/>
              <a:ext cx="1176530" cy="457201"/>
            </a:xfrm>
            <a:prstGeom prst="rect">
              <a:avLst/>
            </a:prstGeom>
          </p:spPr>
        </p:pic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347ED928-918C-4D7D-B5F7-BE62D2B78295}"/>
                </a:ext>
              </a:extLst>
            </p:cNvPr>
            <p:cNvGrpSpPr/>
            <p:nvPr/>
          </p:nvGrpSpPr>
          <p:grpSpPr>
            <a:xfrm>
              <a:off x="7451427" y="1082742"/>
              <a:ext cx="1035143" cy="338554"/>
              <a:chOff x="6777019" y="1358967"/>
              <a:chExt cx="1035143" cy="338554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CC7031F5-067E-4617-927D-8AA2706406F0}"/>
                  </a:ext>
                </a:extLst>
              </p:cNvPr>
              <p:cNvSpPr txBox="1"/>
              <p:nvPr/>
            </p:nvSpPr>
            <p:spPr>
              <a:xfrm>
                <a:off x="6777019" y="1374355"/>
                <a:ext cx="665567" cy="307777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ko-KR" altLang="en-US" sz="1400" b="1" dirty="0" err="1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활동지</a:t>
                </a:r>
                <a:endParaRPr lang="ko-KR" altLang="en-US" sz="14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AF8A08-D61E-4671-AF11-FB596D7684A0}"/>
                  </a:ext>
                </a:extLst>
              </p:cNvPr>
              <p:cNvSpPr txBox="1"/>
              <p:nvPr/>
            </p:nvSpPr>
            <p:spPr>
              <a:xfrm>
                <a:off x="7507270" y="1358967"/>
                <a:ext cx="304892" cy="338554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en-US" altLang="ko-KR" sz="1600" b="1" dirty="0"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1</a:t>
                </a:r>
                <a:endParaRPr lang="ko-KR" altLang="en-US" sz="16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endParaRPr>
              </a:p>
            </p:txBody>
          </p:sp>
        </p:grpSp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D137ED76-606D-45D6-8E62-D2E712395F75}"/>
              </a:ext>
            </a:extLst>
          </p:cNvPr>
          <p:cNvGrpSpPr/>
          <p:nvPr/>
        </p:nvGrpSpPr>
        <p:grpSpPr>
          <a:xfrm>
            <a:off x="580727" y="2118084"/>
            <a:ext cx="4346457" cy="2676149"/>
            <a:chOff x="580727" y="2118084"/>
            <a:chExt cx="4346457" cy="2676149"/>
          </a:xfrm>
        </p:grpSpPr>
        <p:pic>
          <p:nvPicPr>
            <p:cNvPr id="3" name="그림 2">
              <a:hlinkClick r:id="rId4"/>
              <a:extLst>
                <a:ext uri="{FF2B5EF4-FFF2-40B4-BE49-F238E27FC236}">
                  <a16:creationId xmlns:a16="http://schemas.microsoft.com/office/drawing/2014/main" id="{B631DBC0-573D-44C4-B129-1BE378E35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727" y="2118084"/>
              <a:ext cx="4346457" cy="2676149"/>
            </a:xfrm>
            <a:prstGeom prst="rect">
              <a:avLst/>
            </a:prstGeom>
          </p:spPr>
        </p:pic>
        <p:pic>
          <p:nvPicPr>
            <p:cNvPr id="6" name="그림 5">
              <a:hlinkClick r:id="rId4"/>
              <a:extLst>
                <a:ext uri="{FF2B5EF4-FFF2-40B4-BE49-F238E27FC236}">
                  <a16:creationId xmlns:a16="http://schemas.microsoft.com/office/drawing/2014/main" id="{A5B575F3-38FB-43D7-B769-43AB2071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79634" y="3456158"/>
              <a:ext cx="548641" cy="548641"/>
            </a:xfrm>
            <a:prstGeom prst="rect">
              <a:avLst/>
            </a:prstGeom>
          </p:spPr>
        </p:pic>
        <p:sp>
          <p:nvSpPr>
            <p:cNvPr id="19" name="TextBox 18">
              <a:hlinkClick r:id="rId4"/>
              <a:extLst>
                <a:ext uri="{FF2B5EF4-FFF2-40B4-BE49-F238E27FC236}">
                  <a16:creationId xmlns:a16="http://schemas.microsoft.com/office/drawing/2014/main" id="{AE32F241-D683-4CC0-8D5F-71ECA45600D1}"/>
                </a:ext>
              </a:extLst>
            </p:cNvPr>
            <p:cNvSpPr txBox="1"/>
            <p:nvPr/>
          </p:nvSpPr>
          <p:spPr>
            <a:xfrm>
              <a:off x="1739159" y="2657724"/>
              <a:ext cx="2029590" cy="630942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ko-KR" altLang="en-US" sz="3500" b="1" dirty="0">
                  <a:solidFill>
                    <a:schemeClr val="bg1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천의 얼굴</a:t>
              </a:r>
              <a:endParaRPr lang="en-US" altLang="ko-KR" sz="35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019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3525675-A10F-43AA-A27F-FA7172E55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37395" y="6356351"/>
            <a:ext cx="2057400" cy="365125"/>
          </a:xfrm>
        </p:spPr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ADDA38D-B113-47E3-9A4E-7F2F7352763B}"/>
              </a:ext>
            </a:extLst>
          </p:cNvPr>
          <p:cNvGrpSpPr/>
          <p:nvPr/>
        </p:nvGrpSpPr>
        <p:grpSpPr>
          <a:xfrm>
            <a:off x="2151380" y="1747319"/>
            <a:ext cx="4841239" cy="4038046"/>
            <a:chOff x="2151380" y="1747319"/>
            <a:chExt cx="4841239" cy="4038046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B5B4B07-FDAF-462F-8D39-D6506E00D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380" y="1747319"/>
              <a:ext cx="4841239" cy="403804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1E7447A-7AA6-4A74-82F8-EA9A411C529E}"/>
                </a:ext>
              </a:extLst>
            </p:cNvPr>
            <p:cNvSpPr txBox="1"/>
            <p:nvPr/>
          </p:nvSpPr>
          <p:spPr>
            <a:xfrm>
              <a:off x="2762048" y="2435083"/>
              <a:ext cx="3619902" cy="1631216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/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얼마나 멀리</a:t>
              </a:r>
              <a:r>
                <a:rPr lang="en-US" altLang="ko-KR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,</a:t>
              </a:r>
            </a:p>
            <a:p>
              <a:pPr algn="ctr"/>
              <a:r>
                <a:rPr lang="ko-KR" altLang="en-US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얼마나 오래</a:t>
              </a:r>
              <a:r>
                <a:rPr lang="en-US" altLang="ko-KR" sz="50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5000" b="1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5230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617</TotalTime>
  <Words>1518</Words>
  <Application>Microsoft Office PowerPoint</Application>
  <PresentationFormat>화면 슬라이드 쇼(4:3)</PresentationFormat>
  <Paragraphs>189</Paragraphs>
  <Slides>16</Slides>
  <Notes>11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16</vt:i4>
      </vt:variant>
    </vt:vector>
  </HeadingPairs>
  <TitlesOfParts>
    <vt:vector size="23" baseType="lpstr">
      <vt:lpstr>나눔바른고딕OTF Light</vt:lpstr>
      <vt:lpstr>Calibri</vt:lpstr>
      <vt:lpstr>맑은 고딕</vt:lpstr>
      <vt:lpstr>나눔바른고딕</vt:lpstr>
      <vt:lpstr>Arial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80</cp:revision>
  <dcterms:created xsi:type="dcterms:W3CDTF">2020-12-16T02:26:52Z</dcterms:created>
  <dcterms:modified xsi:type="dcterms:W3CDTF">2022-01-25T04:45:05Z</dcterms:modified>
</cp:coreProperties>
</file>